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63" r:id="rId3"/>
    <p:sldId id="262" r:id="rId4"/>
    <p:sldId id="258" r:id="rId5"/>
    <p:sldId id="259" r:id="rId6"/>
    <p:sldId id="260" r:id="rId7"/>
    <p:sldId id="264" r:id="rId8"/>
    <p:sldId id="257" r:id="rId9"/>
    <p:sldId id="256" r:id="rId10"/>
    <p:sldId id="265" r:id="rId11"/>
    <p:sldId id="266" r:id="rId12"/>
  </p:sldIdLst>
  <p:sldSz cx="12801600" cy="9601200" type="A3"/>
  <p:notesSz cx="10234613" cy="14662150"/>
  <p:defaultTextStyle>
    <a:defPPr>
      <a:defRPr lang="en-A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4025" indent="158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1225" indent="158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68425" indent="158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5625" indent="1588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10" autoAdjust="0"/>
  </p:normalViewPr>
  <p:slideViewPr>
    <p:cSldViewPr>
      <p:cViewPr varScale="1">
        <p:scale>
          <a:sx n="48" d="100"/>
          <a:sy n="48" d="100"/>
        </p:scale>
        <p:origin x="-1644" y="-10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5475" cy="733425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l">
              <a:defRPr sz="19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550" y="0"/>
            <a:ext cx="4435475" cy="733425"/>
          </a:xfrm>
          <a:prstGeom prst="rect">
            <a:avLst/>
          </a:prstGeom>
        </p:spPr>
        <p:txBody>
          <a:bodyPr vert="horz" lIns="142263" tIns="71131" rIns="142263" bIns="71131" rtlCol="0"/>
          <a:lstStyle>
            <a:lvl1pPr algn="r">
              <a:defRPr sz="1900"/>
            </a:lvl1pPr>
          </a:lstStyle>
          <a:p>
            <a:pPr>
              <a:defRPr/>
            </a:pPr>
            <a:fld id="{BAB229AA-47D7-42CC-AD15-AC8C82517EA6}" type="datetimeFigureOut">
              <a:rPr lang="en-NZ"/>
              <a:pPr>
                <a:defRPr/>
              </a:pPr>
              <a:t>1/08/2011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52563" y="1100138"/>
            <a:ext cx="7329487" cy="5497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42263" tIns="71131" rIns="142263" bIns="71131" rtlCol="0" anchor="ctr"/>
          <a:lstStyle/>
          <a:p>
            <a:pPr lvl="0"/>
            <a:endParaRPr lang="en-NZ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938" y="6964363"/>
            <a:ext cx="8186737" cy="6597650"/>
          </a:xfrm>
          <a:prstGeom prst="rect">
            <a:avLst/>
          </a:prstGeom>
        </p:spPr>
        <p:txBody>
          <a:bodyPr vert="horz" lIns="142263" tIns="71131" rIns="142263" bIns="711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NZ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927138"/>
            <a:ext cx="4435475" cy="731837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l">
              <a:defRPr sz="1900"/>
            </a:lvl1pPr>
          </a:lstStyle>
          <a:p>
            <a:pPr>
              <a:defRPr/>
            </a:pP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550" y="13927138"/>
            <a:ext cx="4435475" cy="731837"/>
          </a:xfrm>
          <a:prstGeom prst="rect">
            <a:avLst/>
          </a:prstGeom>
        </p:spPr>
        <p:txBody>
          <a:bodyPr vert="horz" lIns="142263" tIns="71131" rIns="142263" bIns="71131" rtlCol="0" anchor="b"/>
          <a:lstStyle>
            <a:lvl1pPr algn="r">
              <a:defRPr sz="1900"/>
            </a:lvl1pPr>
          </a:lstStyle>
          <a:p>
            <a:pPr>
              <a:defRPr/>
            </a:pPr>
            <a:fld id="{A5EF8A2B-36F1-4092-BCC4-1216FFB6B5ED}" type="slidenum">
              <a:rPr lang="en-NZ"/>
              <a:pPr>
                <a:defRPr/>
              </a:pPr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0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2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4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625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75" algn="l" defTabSz="9140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211" algn="l" defTabSz="9140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45" algn="l" defTabSz="9140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81" algn="l" defTabSz="9140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A5DEA9-C39D-4C7C-BF2A-4924BF271988}" type="slidenum">
              <a:rPr lang="en-NZ" smtClean="0"/>
              <a:pPr/>
              <a:t>1</a:t>
            </a:fld>
            <a:endParaRPr lang="en-N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buFontTx/>
              <a:buChar char="•"/>
            </a:pPr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E3C6F49-D462-441C-BCA1-23A442E919DA}" type="slidenum">
              <a:rPr lang="en-NZ" smtClean="0"/>
              <a:pPr/>
              <a:t>10</a:t>
            </a:fld>
            <a:endParaRPr lang="en-N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buFontTx/>
              <a:buChar char="•"/>
            </a:pPr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2E4FF4-907A-453B-8EE5-066975CC637B}" type="slidenum">
              <a:rPr lang="en-NZ" smtClean="0"/>
              <a:pPr/>
              <a:t>11</a:t>
            </a:fld>
            <a:endParaRPr lang="en-N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8099F68-E55F-48A8-88E4-948725E5CEB7}" type="slidenum">
              <a:rPr lang="en-NZ" smtClean="0"/>
              <a:pPr/>
              <a:t>2</a:t>
            </a:fld>
            <a:endParaRPr lang="en-N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AF1F1F-CC5D-4ADF-B2C0-A06F985BEBF9}" type="slidenum">
              <a:rPr lang="en-NZ" smtClean="0"/>
              <a:pPr/>
              <a:t>3</a:t>
            </a:fld>
            <a:endParaRPr lang="en-N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3664CD-88C9-43AB-9C01-B512D7CE7920}" type="slidenum">
              <a:rPr lang="en-NZ" smtClean="0"/>
              <a:pPr/>
              <a:t>4</a:t>
            </a:fld>
            <a:endParaRPr lang="en-N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08E49CE-62F3-408D-B6DD-4BD67753C04D}" type="slidenum">
              <a:rPr lang="en-NZ" smtClean="0"/>
              <a:pPr/>
              <a:t>5</a:t>
            </a:fld>
            <a:endParaRPr lang="en-N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4927F7-9737-4625-91C4-9AB355B6DF26}" type="slidenum">
              <a:rPr lang="en-NZ" smtClean="0"/>
              <a:pPr/>
              <a:t>6</a:t>
            </a:fld>
            <a:endParaRPr lang="en-N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NZ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314A44-E87C-4CA3-90EC-F060447A3B8B}" type="slidenum">
              <a:rPr lang="en-NZ" smtClean="0"/>
              <a:pPr/>
              <a:t>7</a:t>
            </a:fld>
            <a:endParaRPr lang="en-N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4799DE-DB4D-4B66-99BE-5C2D7AEA6989}" type="slidenum">
              <a:rPr lang="en-NZ" smtClean="0"/>
              <a:pPr/>
              <a:t>8</a:t>
            </a:fld>
            <a:endParaRPr lang="en-N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buFontTx/>
              <a:buChar char="•"/>
            </a:pPr>
            <a:r>
              <a:rPr lang="en-NZ" smtClean="0"/>
              <a:t>Programme altered to 2 year cycle after feedback received.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Cost of attending 2 yearly major events not considered as major by majority 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2013 to start cycle to allow venues to be awarded events.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Zone events used as UWH does not have sufficient countries in all continents except for Europe to be considered Continental events.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Age Group and Elite events to be held in same Continent if not same venue.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All events that are to be CMAS sanctioned must have agreement between Commission and host Federation concluded by 1 June of the year prior to the event. Events need to be included in CMAS calendar need to apply to CMAS before 30 June of the year prior.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2013 Zone events need to be awarded to venues and contract agreed before 30 June 2012 to obtain sanctioning from CMAS BoD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Programme allows for CMAS Games and /or World Games and should these not occur federations can organise zone events to cover for all grades.</a:t>
            </a:r>
          </a:p>
          <a:p>
            <a:pPr marL="171450" indent="-171450" eaLnBrk="1" hangingPunct="1">
              <a:buFontTx/>
              <a:buChar char="•"/>
            </a:pPr>
            <a:r>
              <a:rPr lang="en-NZ" smtClean="0"/>
              <a:t>http://www.worldgames-iwga.org/vsite/vorg/page/home/0,10822,1044-16941-18091-34802-160789-custom-item,00.html </a:t>
            </a:r>
          </a:p>
          <a:p>
            <a:pPr marL="171450" indent="-171450" eaLnBrk="1" hangingPunct="1">
              <a:buFontTx/>
              <a:buChar char="•"/>
            </a:pPr>
            <a:endParaRPr lang="en-NZ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18E62B-8C8B-4FBE-96AD-94D8061AFFE2}" type="slidenum">
              <a:rPr lang="en-NZ" smtClean="0"/>
              <a:pPr/>
              <a:t>9</a:t>
            </a:fld>
            <a:endParaRPr lang="en-N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440" y="2982915"/>
            <a:ext cx="10880725" cy="20573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876" y="5440363"/>
            <a:ext cx="8959850" cy="2454276"/>
          </a:xfrm>
        </p:spPr>
        <p:txBody>
          <a:bodyPr/>
          <a:lstStyle>
            <a:lvl1pPr marL="0" indent="0" algn="ctr">
              <a:buNone/>
              <a:defRPr/>
            </a:lvl1pPr>
            <a:lvl2pPr marL="457035" indent="0" algn="ctr">
              <a:buNone/>
              <a:defRPr/>
            </a:lvl2pPr>
            <a:lvl3pPr marL="914071" indent="0" algn="ctr">
              <a:buNone/>
              <a:defRPr/>
            </a:lvl3pPr>
            <a:lvl4pPr marL="1371105" indent="0" algn="ctr">
              <a:buNone/>
              <a:defRPr/>
            </a:lvl4pPr>
            <a:lvl5pPr marL="1828140" indent="0" algn="ctr">
              <a:buNone/>
              <a:defRPr/>
            </a:lvl5pPr>
            <a:lvl6pPr marL="2285175" indent="0" algn="ctr">
              <a:buNone/>
              <a:defRPr/>
            </a:lvl6pPr>
            <a:lvl7pPr marL="2742211" indent="0" algn="ctr">
              <a:buNone/>
              <a:defRPr/>
            </a:lvl7pPr>
            <a:lvl8pPr marL="3199245" indent="0" algn="ctr">
              <a:buNone/>
              <a:defRPr/>
            </a:lvl8pPr>
            <a:lvl9pPr marL="365628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44C97-F98C-4506-8370-41769193115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2A20E-C8F4-4390-AD8C-BE23012AA8A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2116" y="384176"/>
            <a:ext cx="2879725" cy="8193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84176"/>
            <a:ext cx="8489950" cy="8193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3BBC0-42A3-4477-9BA3-E4CA9EC7BE4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39765" y="384175"/>
            <a:ext cx="11522075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39765" y="2239964"/>
            <a:ext cx="5684837" cy="3092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477000" y="2239964"/>
            <a:ext cx="5684838" cy="3092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39765" y="5484814"/>
            <a:ext cx="5684837" cy="3092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77000" y="5484814"/>
            <a:ext cx="5684838" cy="3092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25FE6-6AEE-4487-B201-D5A2E5AD6AB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3A5E6-DA35-4AC2-8D87-215740B2D27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41" y="6169027"/>
            <a:ext cx="10880725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41" y="4068763"/>
            <a:ext cx="10880725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35" indent="0">
              <a:buNone/>
              <a:defRPr sz="1700"/>
            </a:lvl2pPr>
            <a:lvl3pPr marL="914071" indent="0">
              <a:buNone/>
              <a:defRPr sz="1600"/>
            </a:lvl3pPr>
            <a:lvl4pPr marL="1371105" indent="0">
              <a:buNone/>
              <a:defRPr sz="1300"/>
            </a:lvl4pPr>
            <a:lvl5pPr marL="1828140" indent="0">
              <a:buNone/>
              <a:defRPr sz="1300"/>
            </a:lvl5pPr>
            <a:lvl6pPr marL="2285175" indent="0">
              <a:buNone/>
              <a:defRPr sz="1300"/>
            </a:lvl6pPr>
            <a:lvl7pPr marL="2742211" indent="0">
              <a:buNone/>
              <a:defRPr sz="1300"/>
            </a:lvl7pPr>
            <a:lvl8pPr marL="3199245" indent="0">
              <a:buNone/>
              <a:defRPr sz="1300"/>
            </a:lvl8pPr>
            <a:lvl9pPr marL="365628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F5347-4CBE-4F43-8258-93E50D42B8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5" y="2239964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2239964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3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fr-FR"/>
              <a:t>T Reynard, CMAS </a:t>
            </a:r>
            <a:r>
              <a:rPr lang="fr-FR" err="1"/>
              <a:t>Tournament</a:t>
            </a:r>
            <a:r>
              <a:rPr lang="fr-FR"/>
              <a:t> </a:t>
            </a:r>
            <a:r>
              <a:rPr lang="fr-FR" err="1"/>
              <a:t>Director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2622A-2AC8-4EE3-B413-CCFC8B5ED2CD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766" y="2149475"/>
            <a:ext cx="5656261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5" indent="0">
              <a:buNone/>
              <a:defRPr sz="2000" b="1"/>
            </a:lvl2pPr>
            <a:lvl3pPr marL="914071" indent="0">
              <a:buNone/>
              <a:defRPr sz="1700" b="1"/>
            </a:lvl3pPr>
            <a:lvl4pPr marL="1371105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5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5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6" y="3044827"/>
            <a:ext cx="5656261" cy="553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2" y="2149475"/>
            <a:ext cx="5659438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35" indent="0">
              <a:buNone/>
              <a:defRPr sz="2000" b="1"/>
            </a:lvl2pPr>
            <a:lvl3pPr marL="914071" indent="0">
              <a:buNone/>
              <a:defRPr sz="1700" b="1"/>
            </a:lvl3pPr>
            <a:lvl4pPr marL="1371105" indent="0">
              <a:buNone/>
              <a:defRPr sz="1600" b="1"/>
            </a:lvl4pPr>
            <a:lvl5pPr marL="1828140" indent="0">
              <a:buNone/>
              <a:defRPr sz="1600" b="1"/>
            </a:lvl5pPr>
            <a:lvl6pPr marL="2285175" indent="0">
              <a:buNone/>
              <a:defRPr sz="1600" b="1"/>
            </a:lvl6pPr>
            <a:lvl7pPr marL="2742211" indent="0">
              <a:buNone/>
              <a:defRPr sz="1600" b="1"/>
            </a:lvl7pPr>
            <a:lvl8pPr marL="3199245" indent="0">
              <a:buNone/>
              <a:defRPr sz="1600" b="1"/>
            </a:lvl8pPr>
            <a:lvl9pPr marL="36562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2" y="3044827"/>
            <a:ext cx="5659438" cy="553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F721D-3F6C-44F6-A218-9878BA2441C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fr-FR"/>
              <a:t>T Reynard, CMAS </a:t>
            </a:r>
            <a:r>
              <a:rPr lang="fr-FR" err="1"/>
              <a:t>Tournament</a:t>
            </a:r>
            <a:r>
              <a:rPr lang="fr-FR"/>
              <a:t> </a:t>
            </a:r>
            <a:r>
              <a:rPr lang="fr-FR" err="1"/>
              <a:t>Director</a:t>
            </a: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2CA9F-506C-4B1E-8AB0-9C395BCC7E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fr-FR"/>
              <a:t>T Reynard, CMAS </a:t>
            </a:r>
            <a:r>
              <a:rPr lang="fr-FR" err="1"/>
              <a:t>Tournament</a:t>
            </a:r>
            <a:r>
              <a:rPr lang="fr-FR"/>
              <a:t> </a:t>
            </a:r>
            <a:r>
              <a:rPr lang="fr-FR" err="1"/>
              <a:t>Director</a:t>
            </a: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9C4E0-94A2-4391-AFDA-632587D426E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5" y="382589"/>
            <a:ext cx="4211637" cy="16271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390" y="382591"/>
            <a:ext cx="7156450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765" y="2009776"/>
            <a:ext cx="4211637" cy="6567488"/>
          </a:xfrm>
        </p:spPr>
        <p:txBody>
          <a:bodyPr/>
          <a:lstStyle>
            <a:lvl1pPr marL="0" indent="0">
              <a:buNone/>
              <a:defRPr sz="1300"/>
            </a:lvl1pPr>
            <a:lvl2pPr marL="457035" indent="0">
              <a:buNone/>
              <a:defRPr sz="1200"/>
            </a:lvl2pPr>
            <a:lvl3pPr marL="914071" indent="0">
              <a:buNone/>
              <a:defRPr sz="900"/>
            </a:lvl3pPr>
            <a:lvl4pPr marL="1371105" indent="0">
              <a:buNone/>
              <a:defRPr sz="900"/>
            </a:lvl4pPr>
            <a:lvl5pPr marL="1828140" indent="0">
              <a:buNone/>
              <a:defRPr sz="900"/>
            </a:lvl5pPr>
            <a:lvl6pPr marL="2285175" indent="0">
              <a:buNone/>
              <a:defRPr sz="900"/>
            </a:lvl6pPr>
            <a:lvl7pPr marL="2742211" indent="0">
              <a:buNone/>
              <a:defRPr sz="900"/>
            </a:lvl7pPr>
            <a:lvl8pPr marL="3199245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fr-FR"/>
              <a:t>T Reynard, CMAS </a:t>
            </a:r>
            <a:r>
              <a:rPr lang="fr-FR" err="1"/>
              <a:t>Tournament</a:t>
            </a:r>
            <a:r>
              <a:rPr lang="fr-FR"/>
              <a:t> </a:t>
            </a:r>
            <a:r>
              <a:rPr lang="fr-FR" err="1"/>
              <a:t>Director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E9B42-26E1-44C3-9E63-ACEE4A5B4EF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841" y="6721478"/>
            <a:ext cx="7680325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841" y="857251"/>
            <a:ext cx="7680325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035" indent="0">
              <a:buNone/>
              <a:defRPr sz="2800"/>
            </a:lvl2pPr>
            <a:lvl3pPr marL="914071" indent="0">
              <a:buNone/>
              <a:defRPr sz="2400"/>
            </a:lvl3pPr>
            <a:lvl4pPr marL="1371105" indent="0">
              <a:buNone/>
              <a:defRPr sz="2000"/>
            </a:lvl4pPr>
            <a:lvl5pPr marL="1828140" indent="0">
              <a:buNone/>
              <a:defRPr sz="2000"/>
            </a:lvl5pPr>
            <a:lvl6pPr marL="2285175" indent="0">
              <a:buNone/>
              <a:defRPr sz="2000"/>
            </a:lvl6pPr>
            <a:lvl7pPr marL="2742211" indent="0">
              <a:buNone/>
              <a:defRPr sz="2000"/>
            </a:lvl7pPr>
            <a:lvl8pPr marL="3199245" indent="0">
              <a:buNone/>
              <a:defRPr sz="2000"/>
            </a:lvl8pPr>
            <a:lvl9pPr marL="3656281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841" y="7513641"/>
            <a:ext cx="7680325" cy="1127125"/>
          </a:xfrm>
        </p:spPr>
        <p:txBody>
          <a:bodyPr/>
          <a:lstStyle>
            <a:lvl1pPr marL="0" indent="0">
              <a:buNone/>
              <a:defRPr sz="1300"/>
            </a:lvl1pPr>
            <a:lvl2pPr marL="457035" indent="0">
              <a:buNone/>
              <a:defRPr sz="1200"/>
            </a:lvl2pPr>
            <a:lvl3pPr marL="914071" indent="0">
              <a:buNone/>
              <a:defRPr sz="900"/>
            </a:lvl3pPr>
            <a:lvl4pPr marL="1371105" indent="0">
              <a:buNone/>
              <a:defRPr sz="900"/>
            </a:lvl4pPr>
            <a:lvl5pPr marL="1828140" indent="0">
              <a:buNone/>
              <a:defRPr sz="900"/>
            </a:lvl5pPr>
            <a:lvl6pPr marL="2285175" indent="0">
              <a:buNone/>
              <a:defRPr sz="900"/>
            </a:lvl6pPr>
            <a:lvl7pPr marL="2742211" indent="0">
              <a:buNone/>
              <a:defRPr sz="900"/>
            </a:lvl7pPr>
            <a:lvl8pPr marL="3199245" indent="0">
              <a:buNone/>
              <a:defRPr sz="900"/>
            </a:lvl8pPr>
            <a:lvl9pPr marL="36562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r>
              <a:rPr lang="fr-FR"/>
              <a:t>T Reynard, CMAS </a:t>
            </a:r>
            <a:r>
              <a:rPr lang="fr-FR" err="1"/>
              <a:t>Tournament</a:t>
            </a:r>
            <a:r>
              <a:rPr lang="fr-FR"/>
              <a:t> </a:t>
            </a:r>
            <a:r>
              <a:rPr lang="fr-FR" err="1"/>
              <a:t>Director</a:t>
            </a: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E5C3E-A424-4C62-A297-45E146D176C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969" tIns="63986" rIns="127969" bIns="6398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7969" tIns="63986" rIns="127969" bIns="639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97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969" tIns="63986" rIns="127969" bIns="63986" numCol="1" anchor="t" anchorCtr="0" compatLnSpc="1">
            <a:prstTxWarp prst="textNoShape">
              <a:avLst/>
            </a:prstTxWarp>
          </a:bodyPr>
          <a:lstStyle>
            <a:lvl1pPr algn="l" defTabSz="1279065">
              <a:defRPr sz="2000"/>
            </a:lvl1pPr>
          </a:lstStyle>
          <a:p>
            <a:pPr>
              <a:defRPr/>
            </a:pPr>
            <a:r>
              <a:rPr lang="en-US"/>
              <a:t>Updated July 2011</a:t>
            </a: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3950"/>
            <a:ext cx="40544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969" tIns="63986" rIns="127969" bIns="63986" numCol="1" anchor="t" anchorCtr="0" compatLnSpc="1">
            <a:prstTxWarp prst="textNoShape">
              <a:avLst/>
            </a:prstTxWarp>
          </a:bodyPr>
          <a:lstStyle>
            <a:lvl1pPr defTabSz="1279065">
              <a:defRPr sz="2000"/>
            </a:lvl1pPr>
          </a:lstStyle>
          <a:p>
            <a:pPr>
              <a:defRPr/>
            </a:pPr>
            <a:r>
              <a:rPr lang="fr-FR"/>
              <a:t>T Reynard, CMAS Tournament Director</a:t>
            </a:r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7969" tIns="63986" rIns="127969" bIns="63986" numCol="1" anchor="t" anchorCtr="0" compatLnSpc="1">
            <a:prstTxWarp prst="textNoShape">
              <a:avLst/>
            </a:prstTxWarp>
          </a:bodyPr>
          <a:lstStyle>
            <a:lvl1pPr algn="r" defTabSz="1279065">
              <a:defRPr sz="2000"/>
            </a:lvl1pPr>
          </a:lstStyle>
          <a:p>
            <a:pPr>
              <a:defRPr/>
            </a:pPr>
            <a:fld id="{6B62A37A-A245-4771-8612-A3E810FFDB0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1031" name="Picture 7" descr="CMASCOMPLET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4986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7" r:id="rId4"/>
    <p:sldLayoutId id="2147483703" r:id="rId5"/>
    <p:sldLayoutId id="2147483708" r:id="rId6"/>
    <p:sldLayoutId id="2147483709" r:id="rId7"/>
    <p:sldLayoutId id="2147483710" r:id="rId8"/>
    <p:sldLayoutId id="2147483711" r:id="rId9"/>
    <p:sldLayoutId id="2147483704" r:id="rId10"/>
    <p:sldLayoutId id="2147483705" r:id="rId11"/>
    <p:sldLayoutId id="2147483706" r:id="rId12"/>
  </p:sldLayoutIdLst>
  <p:hf sldNum="0" hdr="0"/>
  <p:txStyles>
    <p:titleStyle>
      <a:lvl1pPr algn="ctr" defTabSz="1276350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276350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276350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276350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276350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035" algn="ctr" defTabSz="1279065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071" algn="ctr" defTabSz="1279065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105" algn="ctr" defTabSz="1279065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140" algn="ctr" defTabSz="1279065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476250" indent="-476250" algn="l" defTabSz="1276350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6638" indent="-396875" algn="l" defTabSz="1276350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597025" indent="-317500" algn="l" defTabSz="1276350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</a:defRPr>
      </a:lvl3pPr>
      <a:lvl4pPr marL="2236788" indent="-315913" algn="l" defTabSz="127635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6550" indent="-315913" algn="l" defTabSz="1276350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335722" indent="-318973" algn="l" defTabSz="127906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3792756" indent="-318973" algn="l" defTabSz="127906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249791" indent="-318973" algn="l" defTabSz="127906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4706825" indent="-318973" algn="l" defTabSz="127906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5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1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05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40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75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11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45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281" algn="l" defTabSz="914071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000125" y="4872038"/>
            <a:ext cx="10880725" cy="2057400"/>
          </a:xfrm>
        </p:spPr>
        <p:txBody>
          <a:bodyPr/>
          <a:lstStyle/>
          <a:p>
            <a:pPr defTabSz="1279065" eaLnBrk="1" hangingPunct="1">
              <a:defRPr/>
            </a:pPr>
            <a:r>
              <a:rPr lang="en-AU" smtClean="0"/>
              <a:t>CMAS Underwater Hockey Commission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920875" y="7032625"/>
            <a:ext cx="8959850" cy="862013"/>
          </a:xfrm>
        </p:spPr>
        <p:txBody>
          <a:bodyPr/>
          <a:lstStyle/>
          <a:p>
            <a:pPr eaLnBrk="1" hangingPunct="1"/>
            <a:r>
              <a:rPr lang="en-AU" smtClean="0"/>
              <a:t>Strategic Plan</a:t>
            </a:r>
          </a:p>
        </p:txBody>
      </p:sp>
      <p:pic>
        <p:nvPicPr>
          <p:cNvPr id="7172" name="Picture 6" descr="CMASCOMPLE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0700" y="1128713"/>
            <a:ext cx="9290050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7174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647825" y="479425"/>
            <a:ext cx="9793288" cy="865188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7" tIns="45704" rIns="91407" bIns="45704" anchor="ctr"/>
          <a:lstStyle/>
          <a:p>
            <a:pPr defTabSz="1279065">
              <a:defRPr/>
            </a:pPr>
            <a:r>
              <a:rPr lang="en-AU" sz="1700" dirty="0"/>
              <a:t>CMAS Underwater Hockey Commission</a:t>
            </a:r>
          </a:p>
          <a:p>
            <a:pPr defTabSz="1279065">
              <a:defRPr/>
            </a:pPr>
            <a:r>
              <a:rPr lang="en-A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World Cup Event Programme - </a:t>
            </a:r>
            <a:r>
              <a:rPr lang="en-A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Same Venue</a:t>
            </a:r>
            <a:endParaRPr lang="en-AU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6387" name="Text Placeholder 4"/>
          <p:cNvSpPr>
            <a:spLocks noGrp="1"/>
          </p:cNvSpPr>
          <p:nvPr>
            <p:ph type="body" sz="half" idx="2"/>
          </p:nvPr>
        </p:nvSpPr>
        <p:spPr>
          <a:xfrm>
            <a:off x="639763" y="4224338"/>
            <a:ext cx="11377612" cy="4352925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Timetable suggested above is based on using the same venue.  (Similar to 2004)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Teams play 2 games per day and no day off.  With large numbers attending teams have less games per day and days off (2006, 2011 AG)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Playing Hours 8AM till 9PM (13 hours)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Expected Grade Numbers- Elites 20-32, Age Group 35-57 </a:t>
            </a:r>
          </a:p>
          <a:p>
            <a:pPr marL="798513" lvl="1" indent="-342900">
              <a:buFont typeface="Wingdings" pitchFamily="2" charset="2"/>
              <a:buChar char="§"/>
            </a:pPr>
            <a:r>
              <a:rPr lang="en-US" sz="1600" smtClean="0"/>
              <a:t>Elite Men- 10-16, Elite Women 10-16.  If 13&lt; teams then two or 4 groups seeded RR.</a:t>
            </a:r>
          </a:p>
          <a:p>
            <a:pPr marL="798513" lvl="1" indent="-342900">
              <a:buFont typeface="Wingdings" pitchFamily="2" charset="2"/>
              <a:buChar char="§"/>
            </a:pPr>
            <a:r>
              <a:rPr lang="en-US" sz="1600" smtClean="0"/>
              <a:t>U19 Boys- 8-12, U19 Girls- 8-12 . If 13&lt; teams then two or 4 groups seeded RR.</a:t>
            </a:r>
          </a:p>
          <a:p>
            <a:pPr marL="798513" lvl="1" indent="-342900">
              <a:buFont typeface="Wingdings" pitchFamily="2" charset="2"/>
              <a:buChar char="§"/>
            </a:pPr>
            <a:r>
              <a:rPr lang="en-US" sz="1600" smtClean="0"/>
              <a:t>U23 Men- 8-12, U23 Women- 6-8</a:t>
            </a:r>
          </a:p>
          <a:p>
            <a:pPr marL="798513" lvl="1" indent="-342900">
              <a:buFont typeface="Wingdings" pitchFamily="2" charset="2"/>
              <a:buChar char="§"/>
            </a:pPr>
            <a:r>
              <a:rPr lang="en-US" sz="1600" smtClean="0"/>
              <a:t>Masters Men- 5-8, Masters Women 0-5</a:t>
            </a:r>
          </a:p>
          <a:p>
            <a:pPr marL="798513" lvl="1" indent="-342900">
              <a:buFont typeface="Wingdings" pitchFamily="2" charset="2"/>
              <a:buChar char="§"/>
            </a:pPr>
            <a:r>
              <a:rPr lang="en-US" sz="1600" smtClean="0"/>
              <a:t>Based on previous attendance 2011 does not have full participation of USA, CAN, NZL, ARG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Need Referees equivalent to one per team attending.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12-16 Ranked referees costs (Travel &amp; Accommodation) are covered by tournament. (2006,2008 Agreements)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Age Group Practice time could be restricted.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Age Group Practice extended and play first RR on Mon and Finals on Sunday</a:t>
            </a:r>
            <a:r>
              <a:rPr lang="en-US" sz="2000" smtClean="0"/>
              <a:t>.</a:t>
            </a:r>
          </a:p>
        </p:txBody>
      </p:sp>
      <p:sp>
        <p:nvSpPr>
          <p:cNvPr id="16388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6389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z="1300" smtClean="0"/>
              <a:t>T Reynard, CMAS Tournament Director</a:t>
            </a:r>
            <a:endParaRPr lang="en-AU" sz="130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38213" y="1776413"/>
          <a:ext cx="11212512" cy="2016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255"/>
                <a:gridCol w="567017"/>
                <a:gridCol w="567017"/>
                <a:gridCol w="567017"/>
                <a:gridCol w="520292"/>
                <a:gridCol w="547422"/>
                <a:gridCol w="503472"/>
                <a:gridCol w="563941"/>
                <a:gridCol w="744869"/>
                <a:gridCol w="689101"/>
                <a:gridCol w="669508"/>
                <a:gridCol w="520292"/>
                <a:gridCol w="547422"/>
                <a:gridCol w="503472"/>
                <a:gridCol w="563941"/>
                <a:gridCol w="744869"/>
                <a:gridCol w="689101"/>
                <a:gridCol w="669508"/>
              </a:tblGrid>
              <a:tr h="393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# of Days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/>
                </a:tc>
              </a:tr>
              <a:tr h="43381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</a:tr>
              <a:tr h="5614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Elites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PaidPrac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RR/ 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0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¼ /</a:t>
                      </a:r>
                    </a:p>
                    <a:p>
                      <a:r>
                        <a:rPr lang="en-US" sz="1400" dirty="0" smtClean="0"/>
                        <a:t>Semis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627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Age Group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RR/ 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0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¼ /</a:t>
                      </a:r>
                    </a:p>
                    <a:p>
                      <a:r>
                        <a:rPr lang="en-US" sz="1400" dirty="0" smtClean="0"/>
                        <a:t>Semis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647825" y="479425"/>
            <a:ext cx="9793288" cy="865188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7" tIns="45704" rIns="91407" bIns="45704" anchor="ctr"/>
          <a:lstStyle/>
          <a:p>
            <a:pPr defTabSz="1279065">
              <a:defRPr/>
            </a:pPr>
            <a:r>
              <a:rPr lang="en-AU" sz="1700" dirty="0"/>
              <a:t>CMAS Underwater Hockey Commission</a:t>
            </a:r>
          </a:p>
          <a:p>
            <a:pPr defTabSz="1279065">
              <a:defRPr/>
            </a:pPr>
            <a:r>
              <a:rPr lang="en-AU" sz="28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World Cup Event Programme - </a:t>
            </a:r>
            <a:r>
              <a:rPr lang="en-AU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Alternative Venue</a:t>
            </a:r>
            <a:endParaRPr lang="en-AU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1" name="Text Placeholder 4"/>
          <p:cNvSpPr>
            <a:spLocks noGrp="1"/>
          </p:cNvSpPr>
          <p:nvPr>
            <p:ph type="body" sz="half" idx="2"/>
          </p:nvPr>
        </p:nvSpPr>
        <p:spPr>
          <a:xfrm>
            <a:off x="639763" y="4800600"/>
            <a:ext cx="11377612" cy="3776663"/>
          </a:xfrm>
        </p:spPr>
        <p:txBody>
          <a:bodyPr/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Timetable suggested above is based on using the different venue in same continent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All other details as assumed in using same venue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Costs of the event will be higher than same venue, Revenue will be lower due to less number of teams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No issues with space for practice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1600" smtClean="0"/>
              <a:t>Alternative is having the events split apart ie interval is greater than 1-2 weeks separation</a:t>
            </a:r>
          </a:p>
        </p:txBody>
      </p:sp>
      <p:sp>
        <p:nvSpPr>
          <p:cNvPr id="17412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7413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z="1300" smtClean="0"/>
              <a:t>T Reynard, CMAS Tournament Director</a:t>
            </a:r>
            <a:endParaRPr lang="en-AU" sz="130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38213" y="1776413"/>
          <a:ext cx="11687175" cy="2713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9388"/>
                <a:gridCol w="952818"/>
                <a:gridCol w="399878"/>
                <a:gridCol w="399878"/>
                <a:gridCol w="366925"/>
                <a:gridCol w="386058"/>
                <a:gridCol w="355064"/>
                <a:gridCol w="397708"/>
                <a:gridCol w="525304"/>
                <a:gridCol w="485975"/>
                <a:gridCol w="472158"/>
                <a:gridCol w="999100"/>
                <a:gridCol w="952818"/>
                <a:gridCol w="485975"/>
                <a:gridCol w="472158"/>
                <a:gridCol w="472158"/>
                <a:gridCol w="472158"/>
                <a:gridCol w="472158"/>
                <a:gridCol w="472158"/>
                <a:gridCol w="472158"/>
                <a:gridCol w="472158"/>
                <a:gridCol w="472158"/>
              </a:tblGrid>
              <a:tr h="393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# of Days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10-13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</a:t>
                      </a:r>
                      <a:endParaRPr lang="en-US" sz="1400" dirty="0"/>
                    </a:p>
                  </a:txBody>
                  <a:tcPr/>
                </a:tc>
              </a:tr>
              <a:tr h="433811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Travel to alternative venue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Thu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Fri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Sat</a:t>
                      </a:r>
                      <a:endParaRPr lang="en-US" sz="1400" dirty="0"/>
                    </a:p>
                  </a:txBody>
                  <a:tcPr/>
                </a:tc>
              </a:tr>
              <a:tr h="5614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Elites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PaidPrac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RR/ 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0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¼ /</a:t>
                      </a:r>
                    </a:p>
                    <a:p>
                      <a:r>
                        <a:rPr lang="en-US" sz="1400" dirty="0" smtClean="0"/>
                        <a:t>Semis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Assumed same continent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62781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Age Group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Paid </a:t>
                      </a:r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Prac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RR/ ¼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0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¼ /</a:t>
                      </a:r>
                    </a:p>
                    <a:p>
                      <a:r>
                        <a:rPr lang="en-US" sz="1400" dirty="0" smtClean="0"/>
                        <a:t>Semis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Finals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79065" eaLnBrk="1" hangingPunct="1">
              <a:defRPr/>
            </a:pPr>
            <a:r>
              <a:rPr lang="en-AU" smtClean="0"/>
              <a:t>CMAS UWH Commission Development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423863" y="3937000"/>
            <a:ext cx="15843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Proposal written 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5753100" y="3721100"/>
            <a:ext cx="1800225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Discussion in Kranji at CMAS World Championship 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5537200" y="5305425"/>
            <a:ext cx="2089150" cy="3140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Working Group discusses Tournament Programme.  Change proposal from 2 years to 4 years due to financial burnout.</a:t>
            </a:r>
          </a:p>
          <a:p>
            <a:pPr defTabSz="1279525"/>
            <a:r>
              <a:rPr lang="en-AU"/>
              <a:t>Colombia to be CMAS Sanctioned event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5824538" y="2640013"/>
            <a:ext cx="1511300" cy="923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New Commission Appointed </a:t>
            </a:r>
          </a:p>
        </p:txBody>
      </p: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7408863" y="5376863"/>
            <a:ext cx="1368425" cy="2308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Colombia 2010 decision as no sanctioning by Colombia UW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8488363" y="7177088"/>
            <a:ext cx="1296987" cy="923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Portugal venue appointed </a:t>
            </a: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10001250" y="6816725"/>
            <a:ext cx="1223963" cy="1477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Portugal Date listed on CMAS Calendar </a:t>
            </a:r>
          </a:p>
        </p:txBody>
      </p:sp>
      <p:sp>
        <p:nvSpPr>
          <p:cNvPr id="8202" name="Text Box 14"/>
          <p:cNvSpPr txBox="1">
            <a:spLocks noChangeArrowheads="1"/>
          </p:cNvSpPr>
          <p:nvPr/>
        </p:nvSpPr>
        <p:spPr bwMode="auto">
          <a:xfrm>
            <a:off x="11080750" y="6600825"/>
            <a:ext cx="1296988" cy="25860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Portugal Entry Fee set at euro 2500.  1500 if L3 referee attends with a team </a:t>
            </a:r>
          </a:p>
        </p:txBody>
      </p:sp>
      <p:sp>
        <p:nvSpPr>
          <p:cNvPr id="8203" name="Text Box 15"/>
          <p:cNvSpPr txBox="1">
            <a:spLocks noChangeArrowheads="1"/>
          </p:cNvSpPr>
          <p:nvPr/>
        </p:nvSpPr>
        <p:spPr bwMode="auto">
          <a:xfrm>
            <a:off x="1647825" y="2640013"/>
            <a:ext cx="1512888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President Elected </a:t>
            </a:r>
          </a:p>
        </p:txBody>
      </p:sp>
      <p:sp>
        <p:nvSpPr>
          <p:cNvPr id="8204" name="Rectangle 16"/>
          <p:cNvSpPr>
            <a:spLocks noChangeArrowheads="1"/>
          </p:cNvSpPr>
          <p:nvPr/>
        </p:nvSpPr>
        <p:spPr bwMode="auto">
          <a:xfrm>
            <a:off x="639763" y="1847850"/>
            <a:ext cx="11664950" cy="649288"/>
          </a:xfrm>
          <a:prstGeom prst="rect">
            <a:avLst/>
          </a:prstGeom>
          <a:gradFill rotWithShape="1">
            <a:gsLst>
              <a:gs pos="0">
                <a:srgbClr val="760000"/>
              </a:gs>
              <a:gs pos="100000">
                <a:srgbClr val="FF0000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endParaRPr lang="en-NZ"/>
          </a:p>
        </p:txBody>
      </p:sp>
      <p:sp>
        <p:nvSpPr>
          <p:cNvPr id="8205" name="Text Box 17"/>
          <p:cNvSpPr txBox="1">
            <a:spLocks noChangeArrowheads="1"/>
          </p:cNvSpPr>
          <p:nvPr/>
        </p:nvSpPr>
        <p:spPr bwMode="auto">
          <a:xfrm>
            <a:off x="712788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March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06" name="Text Box 18"/>
          <p:cNvSpPr txBox="1">
            <a:spLocks noChangeArrowheads="1"/>
          </p:cNvSpPr>
          <p:nvPr/>
        </p:nvSpPr>
        <p:spPr bwMode="auto">
          <a:xfrm>
            <a:off x="1792288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April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07" name="Text Box 19"/>
          <p:cNvSpPr txBox="1">
            <a:spLocks noChangeArrowheads="1"/>
          </p:cNvSpPr>
          <p:nvPr/>
        </p:nvSpPr>
        <p:spPr bwMode="auto">
          <a:xfrm>
            <a:off x="2944813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May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08" name="Text Box 20"/>
          <p:cNvSpPr txBox="1">
            <a:spLocks noChangeArrowheads="1"/>
          </p:cNvSpPr>
          <p:nvPr/>
        </p:nvSpPr>
        <p:spPr bwMode="auto">
          <a:xfrm>
            <a:off x="4097338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June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09" name="Text Box 21"/>
          <p:cNvSpPr txBox="1">
            <a:spLocks noChangeArrowheads="1"/>
          </p:cNvSpPr>
          <p:nvPr/>
        </p:nvSpPr>
        <p:spPr bwMode="auto">
          <a:xfrm>
            <a:off x="5105400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July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0" name="Text Box 22"/>
          <p:cNvSpPr txBox="1">
            <a:spLocks noChangeArrowheads="1"/>
          </p:cNvSpPr>
          <p:nvPr/>
        </p:nvSpPr>
        <p:spPr bwMode="auto">
          <a:xfrm>
            <a:off x="6113463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Aug</a:t>
            </a:r>
          </a:p>
          <a:p>
            <a:pPr defTabSz="1279525"/>
            <a:r>
              <a:rPr lang="en-AU"/>
              <a:t>09  </a:t>
            </a:r>
          </a:p>
        </p:txBody>
      </p:sp>
      <p:sp>
        <p:nvSpPr>
          <p:cNvPr id="8211" name="Text Box 23"/>
          <p:cNvSpPr txBox="1">
            <a:spLocks noChangeArrowheads="1"/>
          </p:cNvSpPr>
          <p:nvPr/>
        </p:nvSpPr>
        <p:spPr bwMode="auto">
          <a:xfrm>
            <a:off x="7192963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Sept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2" name="Text Box 24"/>
          <p:cNvSpPr txBox="1">
            <a:spLocks noChangeArrowheads="1"/>
          </p:cNvSpPr>
          <p:nvPr/>
        </p:nvSpPr>
        <p:spPr bwMode="auto">
          <a:xfrm>
            <a:off x="8056563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Oct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3" name="Text Box 25"/>
          <p:cNvSpPr txBox="1">
            <a:spLocks noChangeArrowheads="1"/>
          </p:cNvSpPr>
          <p:nvPr/>
        </p:nvSpPr>
        <p:spPr bwMode="auto">
          <a:xfrm>
            <a:off x="9064625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Nov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4" name="Text Box 26"/>
          <p:cNvSpPr txBox="1">
            <a:spLocks noChangeArrowheads="1"/>
          </p:cNvSpPr>
          <p:nvPr/>
        </p:nvSpPr>
        <p:spPr bwMode="auto">
          <a:xfrm>
            <a:off x="10072688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Dec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5" name="Text Box 27"/>
          <p:cNvSpPr txBox="1">
            <a:spLocks noChangeArrowheads="1"/>
          </p:cNvSpPr>
          <p:nvPr/>
        </p:nvSpPr>
        <p:spPr bwMode="auto">
          <a:xfrm>
            <a:off x="11153775" y="1847850"/>
            <a:ext cx="1152525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/>
            <a:r>
              <a:rPr lang="en-AU"/>
              <a:t>Jan</a:t>
            </a:r>
          </a:p>
          <a:p>
            <a:pPr defTabSz="1279525"/>
            <a:r>
              <a:rPr lang="en-AU"/>
              <a:t>09 </a:t>
            </a:r>
          </a:p>
        </p:txBody>
      </p:sp>
      <p:sp>
        <p:nvSpPr>
          <p:cNvPr id="8216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8217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639763" y="384175"/>
            <a:ext cx="11522075" cy="1600200"/>
          </a:xfrm>
        </p:spPr>
        <p:txBody>
          <a:bodyPr/>
          <a:lstStyle/>
          <a:p>
            <a:pPr defTabSz="1279065" eaLnBrk="1" hangingPunct="1">
              <a:defRPr/>
            </a:pPr>
            <a:r>
              <a:rPr lang="en-AU" sz="4000" dirty="0"/>
              <a:t>SWOT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39763" y="1776413"/>
            <a:ext cx="5684837" cy="3092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3300" smtClean="0"/>
              <a:t>Strengths</a:t>
            </a:r>
          </a:p>
          <a:p>
            <a:pPr eaLnBrk="1" hangingPunct="1"/>
            <a:r>
              <a:rPr lang="en-AU" sz="2000" smtClean="0"/>
              <a:t>Embracing technology</a:t>
            </a:r>
          </a:p>
          <a:p>
            <a:pPr eaLnBrk="1" hangingPunct="1"/>
            <a:r>
              <a:rPr lang="en-AU" sz="2000" smtClean="0"/>
              <a:t>Competitive World Championships</a:t>
            </a:r>
          </a:p>
          <a:p>
            <a:pPr eaLnBrk="1" hangingPunct="1"/>
            <a:r>
              <a:rPr lang="en-AU" sz="2000" smtClean="0"/>
              <a:t>Growth in Elite Grades at World Championships</a:t>
            </a:r>
          </a:p>
          <a:p>
            <a:pPr eaLnBrk="1" hangingPunct="1"/>
            <a:r>
              <a:rPr lang="en-AU" sz="2000" smtClean="0"/>
              <a:t>Growth in Junior Grades at World Championships</a:t>
            </a:r>
          </a:p>
          <a:p>
            <a:pPr eaLnBrk="1" hangingPunct="1"/>
            <a:endParaRPr lang="en-AU" sz="2000" smtClean="0"/>
          </a:p>
        </p:txBody>
      </p:sp>
      <p:sp>
        <p:nvSpPr>
          <p:cNvPr id="9220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6472238" y="1704975"/>
            <a:ext cx="5684837" cy="3092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3300" smtClean="0"/>
              <a:t>Opportunities</a:t>
            </a:r>
          </a:p>
          <a:p>
            <a:pPr eaLnBrk="1" hangingPunct="1"/>
            <a:r>
              <a:rPr lang="en-AU" sz="2000" smtClean="0"/>
              <a:t>CMAS Games</a:t>
            </a:r>
          </a:p>
          <a:p>
            <a:pPr eaLnBrk="1" hangingPunct="1"/>
            <a:r>
              <a:rPr lang="en-AU" sz="2000" smtClean="0"/>
              <a:t>Development of UWH in other countries and centres</a:t>
            </a:r>
          </a:p>
          <a:p>
            <a:pPr eaLnBrk="1" hangingPunct="1"/>
            <a:r>
              <a:rPr lang="en-AU" sz="2000" smtClean="0"/>
              <a:t>Internet broadcasting</a:t>
            </a:r>
          </a:p>
          <a:p>
            <a:pPr eaLnBrk="1" hangingPunct="1">
              <a:buFontTx/>
              <a:buNone/>
            </a:pPr>
            <a:endParaRPr lang="en-AU" sz="3300" smtClean="0"/>
          </a:p>
        </p:txBody>
      </p:sp>
      <p:sp>
        <p:nvSpPr>
          <p:cNvPr id="9221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496888" y="4224338"/>
            <a:ext cx="5684837" cy="3092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3300" smtClean="0"/>
              <a:t>Weaknesses</a:t>
            </a:r>
          </a:p>
          <a:p>
            <a:pPr eaLnBrk="1" hangingPunct="1"/>
            <a:r>
              <a:rPr lang="en-AU" sz="2000" smtClean="0"/>
              <a:t>CMAS UWH Commission is a technical commission with no funding and decision making ability</a:t>
            </a:r>
          </a:p>
          <a:p>
            <a:pPr eaLnBrk="1" hangingPunct="1"/>
            <a:r>
              <a:rPr lang="en-AU" sz="2000" smtClean="0"/>
              <a:t>Lack of worldwide leadership</a:t>
            </a:r>
          </a:p>
          <a:p>
            <a:pPr eaLnBrk="1" hangingPunct="1"/>
            <a:r>
              <a:rPr lang="en-AU" sz="2000" smtClean="0"/>
              <a:t>Lack of recognised administrators</a:t>
            </a:r>
          </a:p>
          <a:p>
            <a:pPr eaLnBrk="1" hangingPunct="1"/>
            <a:r>
              <a:rPr lang="en-AU" sz="2000" smtClean="0"/>
              <a:t>Poor application of processes</a:t>
            </a:r>
          </a:p>
          <a:p>
            <a:pPr eaLnBrk="1" hangingPunct="1"/>
            <a:r>
              <a:rPr lang="en-AU" sz="2000" smtClean="0"/>
              <a:t>Poor profile</a:t>
            </a:r>
          </a:p>
          <a:p>
            <a:pPr eaLnBrk="1" hangingPunct="1"/>
            <a:r>
              <a:rPr lang="en-AU" sz="2000" smtClean="0"/>
              <a:t>Lack of Junior Development</a:t>
            </a:r>
          </a:p>
          <a:p>
            <a:pPr eaLnBrk="1" hangingPunct="1"/>
            <a:r>
              <a:rPr lang="en-AU" sz="2000" smtClean="0"/>
              <a:t>Resistance to change</a:t>
            </a:r>
          </a:p>
          <a:p>
            <a:pPr eaLnBrk="1" hangingPunct="1"/>
            <a:r>
              <a:rPr lang="en-AU" sz="2000" smtClean="0"/>
              <a:t>Poor communication</a:t>
            </a:r>
          </a:p>
          <a:p>
            <a:pPr eaLnBrk="1" hangingPunct="1"/>
            <a:r>
              <a:rPr lang="en-AU" sz="2000" smtClean="0"/>
              <a:t>Federation lack of internal development focus</a:t>
            </a:r>
          </a:p>
          <a:p>
            <a:pPr eaLnBrk="1" hangingPunct="1"/>
            <a:endParaRPr lang="en-AU" sz="2000" smtClean="0"/>
          </a:p>
        </p:txBody>
      </p:sp>
      <p:sp>
        <p:nvSpPr>
          <p:cNvPr id="9222" name="Rectangle 8"/>
          <p:cNvSpPr>
            <a:spLocks noGrp="1" noChangeArrowheads="1"/>
          </p:cNvSpPr>
          <p:nvPr>
            <p:ph sz="quarter" idx="4"/>
          </p:nvPr>
        </p:nvSpPr>
        <p:spPr>
          <a:xfrm>
            <a:off x="6472238" y="4513263"/>
            <a:ext cx="5684837" cy="30924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3300" smtClean="0"/>
              <a:t>Threats</a:t>
            </a:r>
          </a:p>
          <a:p>
            <a:pPr eaLnBrk="1" hangingPunct="1"/>
            <a:r>
              <a:rPr lang="en-AU" sz="2000" smtClean="0"/>
              <a:t>CMAS</a:t>
            </a:r>
            <a:r>
              <a:rPr lang="en-AU" sz="3300" smtClean="0"/>
              <a:t> </a:t>
            </a:r>
            <a:r>
              <a:rPr lang="en-AU" sz="2000" smtClean="0"/>
              <a:t>Financial Balance Sheet</a:t>
            </a:r>
          </a:p>
          <a:p>
            <a:pPr eaLnBrk="1" hangingPunct="1"/>
            <a:r>
              <a:rPr lang="en-AU" sz="2000" smtClean="0"/>
              <a:t>Lack of funding for development</a:t>
            </a:r>
          </a:p>
          <a:p>
            <a:pPr eaLnBrk="1" hangingPunct="1"/>
            <a:r>
              <a:rPr lang="en-AU" sz="2000" smtClean="0"/>
              <a:t>Lack of growth in masters grades</a:t>
            </a:r>
          </a:p>
          <a:p>
            <a:pPr eaLnBrk="1" hangingPunct="1"/>
            <a:r>
              <a:rPr lang="en-AU" sz="2000" smtClean="0"/>
              <a:t>Politicking</a:t>
            </a:r>
          </a:p>
        </p:txBody>
      </p:sp>
      <p:sp>
        <p:nvSpPr>
          <p:cNvPr id="9223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9224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639763" y="384175"/>
            <a:ext cx="11522075" cy="1463675"/>
          </a:xfrm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000000"/>
                </a:solidFill>
              </a14:hiddenFill>
            </a:ext>
          </a:extLst>
        </p:spPr>
        <p:txBody>
          <a:bodyPr/>
          <a:lstStyle/>
          <a:p>
            <a:pPr defTabSz="1279065" eaLnBrk="1" hangingPunct="1">
              <a:defRPr/>
            </a:pPr>
            <a:r>
              <a:rPr lang="en-AU" sz="1300" b="0"/>
              <a:t>Underwater Hockey Goals</a:t>
            </a:r>
            <a:br>
              <a:rPr lang="en-AU" sz="1300" b="0"/>
            </a:br>
            <a:r>
              <a:rPr lang="en-AU" sz="1200"/>
              <a:t>I</a:t>
            </a:r>
            <a:r>
              <a:rPr lang="en-AU" sz="1200" b="0"/>
              <a:t>ncrease the number and competitiveness of Countries at Horizon 1 </a:t>
            </a:r>
            <a:r>
              <a:rPr lang="en-AU" sz="1200"/>
              <a:t/>
            </a:r>
            <a:br>
              <a:rPr lang="en-AU" sz="1200"/>
            </a:br>
            <a:r>
              <a:rPr lang="en-AU" sz="1200" b="0"/>
              <a:t>Increase participation in Underwater Hockey worldwide</a:t>
            </a:r>
            <a:r>
              <a:rPr lang="en-AU" sz="1200"/>
              <a:t/>
            </a:r>
            <a:br>
              <a:rPr lang="en-AU" sz="1200"/>
            </a:br>
            <a:r>
              <a:rPr lang="en-AU" sz="1200" b="0"/>
              <a:t>Underwater Hockey joining the World Games</a:t>
            </a:r>
          </a:p>
        </p:txBody>
      </p:sp>
      <p:sp>
        <p:nvSpPr>
          <p:cNvPr id="10243" name="Text Box 13"/>
          <p:cNvSpPr txBox="1">
            <a:spLocks noChangeArrowheads="1"/>
          </p:cNvSpPr>
          <p:nvPr/>
        </p:nvSpPr>
        <p:spPr bwMode="auto">
          <a:xfrm>
            <a:off x="784225" y="5880100"/>
            <a:ext cx="23034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endParaRPr lang="en-US" sz="2500"/>
          </a:p>
        </p:txBody>
      </p:sp>
      <p:sp>
        <p:nvSpPr>
          <p:cNvPr id="10244" name="AutoShape 22"/>
          <p:cNvSpPr>
            <a:spLocks noChangeArrowheads="1"/>
          </p:cNvSpPr>
          <p:nvPr/>
        </p:nvSpPr>
        <p:spPr bwMode="auto">
          <a:xfrm>
            <a:off x="3087688" y="3071813"/>
            <a:ext cx="6985000" cy="619125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endParaRPr lang="en-NZ"/>
          </a:p>
        </p:txBody>
      </p:sp>
      <p:sp>
        <p:nvSpPr>
          <p:cNvPr id="10245" name="AutoShape 23"/>
          <p:cNvSpPr>
            <a:spLocks noChangeArrowheads="1"/>
          </p:cNvSpPr>
          <p:nvPr/>
        </p:nvSpPr>
        <p:spPr bwMode="auto">
          <a:xfrm>
            <a:off x="279400" y="3216275"/>
            <a:ext cx="2376488" cy="554672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b="1">
                <a:solidFill>
                  <a:srgbClr val="000000"/>
                </a:solidFill>
              </a:rPr>
              <a:t>Governance and 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Leadership</a:t>
            </a: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World Cup</a:t>
            </a: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High Performance</a:t>
            </a: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CMAS UWHC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Competitions</a:t>
            </a: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Participation</a:t>
            </a: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Development</a:t>
            </a:r>
            <a:endParaRPr lang="en-AU">
              <a:solidFill>
                <a:srgbClr val="000000"/>
              </a:solidFill>
            </a:endParaRPr>
          </a:p>
          <a:p>
            <a:pPr defTabSz="1276350"/>
            <a:endParaRPr lang="en-AU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Marketing and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Communications</a:t>
            </a:r>
          </a:p>
        </p:txBody>
      </p:sp>
      <p:grpSp>
        <p:nvGrpSpPr>
          <p:cNvPr id="10246" name="Group 25"/>
          <p:cNvGrpSpPr>
            <a:grpSpLocks/>
          </p:cNvGrpSpPr>
          <p:nvPr/>
        </p:nvGrpSpPr>
        <p:grpSpPr bwMode="auto">
          <a:xfrm>
            <a:off x="279400" y="2279650"/>
            <a:ext cx="2376488" cy="649288"/>
            <a:chOff x="222" y="756"/>
            <a:chExt cx="1315" cy="409"/>
          </a:xfrm>
        </p:grpSpPr>
        <p:sp>
          <p:nvSpPr>
            <p:cNvPr id="10270" name="AutoShape 24"/>
            <p:cNvSpPr>
              <a:spLocks noChangeArrowheads="1"/>
            </p:cNvSpPr>
            <p:nvPr/>
          </p:nvSpPr>
          <p:spPr bwMode="auto">
            <a:xfrm>
              <a:off x="222" y="756"/>
              <a:ext cx="1315" cy="409"/>
            </a:xfrm>
            <a:prstGeom prst="flowChartProcess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276350"/>
              <a:endParaRPr lang="en-US"/>
            </a:p>
          </p:txBody>
        </p:sp>
        <p:sp>
          <p:nvSpPr>
            <p:cNvPr id="10271" name="Text Box 20"/>
            <p:cNvSpPr txBox="1">
              <a:spLocks noChangeArrowheads="1"/>
            </p:cNvSpPr>
            <p:nvPr/>
          </p:nvSpPr>
          <p:spPr bwMode="auto">
            <a:xfrm>
              <a:off x="313" y="847"/>
              <a:ext cx="11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defTabSz="1279525">
                <a:spcBef>
                  <a:spcPct val="50000"/>
                </a:spcBef>
              </a:pPr>
              <a:r>
                <a:rPr lang="en-AU" sz="2000" b="1"/>
                <a:t>Strategic Areas</a:t>
              </a:r>
            </a:p>
          </p:txBody>
        </p:sp>
      </p:grpSp>
      <p:sp>
        <p:nvSpPr>
          <p:cNvPr id="10247" name="Text Box 19"/>
          <p:cNvSpPr txBox="1">
            <a:spLocks noChangeArrowheads="1"/>
          </p:cNvSpPr>
          <p:nvPr/>
        </p:nvSpPr>
        <p:spPr bwMode="auto">
          <a:xfrm>
            <a:off x="5608638" y="4008438"/>
            <a:ext cx="20145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en-AU" b="1"/>
              <a:t>High Performance Level</a:t>
            </a:r>
          </a:p>
        </p:txBody>
      </p:sp>
      <p:sp>
        <p:nvSpPr>
          <p:cNvPr id="10248" name="Text Box 27"/>
          <p:cNvSpPr txBox="1">
            <a:spLocks noChangeArrowheads="1"/>
          </p:cNvSpPr>
          <p:nvPr/>
        </p:nvSpPr>
        <p:spPr bwMode="auto">
          <a:xfrm>
            <a:off x="5680075" y="5592763"/>
            <a:ext cx="194468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en-AU" sz="2100" b="1"/>
              <a:t>Performance Level</a:t>
            </a:r>
          </a:p>
        </p:txBody>
      </p:sp>
      <p:sp>
        <p:nvSpPr>
          <p:cNvPr id="10249" name="Text Box 28"/>
          <p:cNvSpPr txBox="1">
            <a:spLocks noChangeArrowheads="1"/>
          </p:cNvSpPr>
          <p:nvPr/>
        </p:nvSpPr>
        <p:spPr bwMode="auto">
          <a:xfrm>
            <a:off x="5680075" y="7753350"/>
            <a:ext cx="201612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defTabSz="1279525">
              <a:spcBef>
                <a:spcPct val="50000"/>
              </a:spcBef>
            </a:pPr>
            <a:r>
              <a:rPr lang="en-AU" sz="2100" b="1"/>
              <a:t>Participation Level</a:t>
            </a:r>
          </a:p>
        </p:txBody>
      </p:sp>
      <p:sp>
        <p:nvSpPr>
          <p:cNvPr id="10250" name="Rectangle 30"/>
          <p:cNvSpPr>
            <a:spLocks noChangeArrowheads="1"/>
          </p:cNvSpPr>
          <p:nvPr/>
        </p:nvSpPr>
        <p:spPr bwMode="auto">
          <a:xfrm>
            <a:off x="3160713" y="6816725"/>
            <a:ext cx="6624637" cy="287338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endParaRPr lang="en-NZ"/>
          </a:p>
        </p:txBody>
      </p:sp>
      <p:sp>
        <p:nvSpPr>
          <p:cNvPr id="10251" name="Rectangle 32"/>
          <p:cNvSpPr>
            <a:spLocks noChangeArrowheads="1"/>
          </p:cNvSpPr>
          <p:nvPr/>
        </p:nvSpPr>
        <p:spPr bwMode="auto">
          <a:xfrm>
            <a:off x="3952875" y="4945063"/>
            <a:ext cx="5113338" cy="287337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rgbClr val="000076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endParaRPr lang="en-NZ"/>
          </a:p>
        </p:txBody>
      </p:sp>
      <p:grpSp>
        <p:nvGrpSpPr>
          <p:cNvPr id="10252" name="Group 33"/>
          <p:cNvGrpSpPr>
            <a:grpSpLocks/>
          </p:cNvGrpSpPr>
          <p:nvPr/>
        </p:nvGrpSpPr>
        <p:grpSpPr bwMode="auto">
          <a:xfrm>
            <a:off x="5608638" y="2279650"/>
            <a:ext cx="2016125" cy="649288"/>
            <a:chOff x="222" y="756"/>
            <a:chExt cx="1315" cy="409"/>
          </a:xfrm>
        </p:grpSpPr>
        <p:sp>
          <p:nvSpPr>
            <p:cNvPr id="10268" name="AutoShape 34"/>
            <p:cNvSpPr>
              <a:spLocks noChangeArrowheads="1"/>
            </p:cNvSpPr>
            <p:nvPr/>
          </p:nvSpPr>
          <p:spPr bwMode="auto">
            <a:xfrm>
              <a:off x="222" y="756"/>
              <a:ext cx="1315" cy="409"/>
            </a:xfrm>
            <a:prstGeom prst="flowChartProcess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276350"/>
              <a:endParaRPr lang="en-US"/>
            </a:p>
          </p:txBody>
        </p:sp>
        <p:sp>
          <p:nvSpPr>
            <p:cNvPr id="10269" name="Text Box 35"/>
            <p:cNvSpPr txBox="1">
              <a:spLocks noChangeArrowheads="1"/>
            </p:cNvSpPr>
            <p:nvPr/>
          </p:nvSpPr>
          <p:spPr bwMode="auto">
            <a:xfrm>
              <a:off x="313" y="847"/>
              <a:ext cx="11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defTabSz="1279525">
                <a:spcBef>
                  <a:spcPct val="50000"/>
                </a:spcBef>
              </a:pPr>
              <a:r>
                <a:rPr lang="en-AU" sz="2000" b="1"/>
                <a:t>UWH Levels</a:t>
              </a:r>
            </a:p>
          </p:txBody>
        </p:sp>
      </p:grpSp>
      <p:sp>
        <p:nvSpPr>
          <p:cNvPr id="10253" name="AutoShape 36"/>
          <p:cNvSpPr>
            <a:spLocks noChangeArrowheads="1"/>
          </p:cNvSpPr>
          <p:nvPr/>
        </p:nvSpPr>
        <p:spPr bwMode="auto">
          <a:xfrm>
            <a:off x="10145713" y="7177088"/>
            <a:ext cx="2376487" cy="151447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b="1">
                <a:solidFill>
                  <a:srgbClr val="000000"/>
                </a:solidFill>
              </a:rPr>
              <a:t>Local Competitions</a:t>
            </a:r>
          </a:p>
        </p:txBody>
      </p:sp>
      <p:sp>
        <p:nvSpPr>
          <p:cNvPr id="10254" name="AutoShape 37"/>
          <p:cNvSpPr>
            <a:spLocks noChangeArrowheads="1"/>
          </p:cNvSpPr>
          <p:nvPr/>
        </p:nvSpPr>
        <p:spPr bwMode="auto">
          <a:xfrm>
            <a:off x="10072688" y="3287713"/>
            <a:ext cx="2376487" cy="151447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b="1">
                <a:solidFill>
                  <a:srgbClr val="000000"/>
                </a:solidFill>
              </a:rPr>
              <a:t>CMAS UWHC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World Cups</a:t>
            </a:r>
          </a:p>
          <a:p>
            <a:pPr defTabSz="1276350"/>
            <a:endParaRPr lang="en-AU" sz="500" b="1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CMAS Games</a:t>
            </a:r>
          </a:p>
          <a:p>
            <a:pPr defTabSz="1276350"/>
            <a:endParaRPr lang="en-AU" sz="500" b="1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World Games 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(Future)</a:t>
            </a:r>
          </a:p>
        </p:txBody>
      </p:sp>
      <p:sp>
        <p:nvSpPr>
          <p:cNvPr id="10255" name="AutoShape 38"/>
          <p:cNvSpPr>
            <a:spLocks noChangeArrowheads="1"/>
          </p:cNvSpPr>
          <p:nvPr/>
        </p:nvSpPr>
        <p:spPr bwMode="auto">
          <a:xfrm>
            <a:off x="10072688" y="5305425"/>
            <a:ext cx="2376487" cy="1370013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b="1">
                <a:solidFill>
                  <a:srgbClr val="000000"/>
                </a:solidFill>
              </a:rPr>
              <a:t>CMAS Zone</a:t>
            </a: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Competitions</a:t>
            </a:r>
          </a:p>
          <a:p>
            <a:pPr defTabSz="1276350"/>
            <a:endParaRPr lang="en-AU" b="1">
              <a:solidFill>
                <a:srgbClr val="000000"/>
              </a:solidFill>
            </a:endParaRPr>
          </a:p>
          <a:p>
            <a:pPr defTabSz="1276350"/>
            <a:r>
              <a:rPr lang="en-AU" b="1">
                <a:solidFill>
                  <a:srgbClr val="000000"/>
                </a:solidFill>
              </a:rPr>
              <a:t>Cross Border Events</a:t>
            </a:r>
          </a:p>
        </p:txBody>
      </p:sp>
      <p:grpSp>
        <p:nvGrpSpPr>
          <p:cNvPr id="10256" name="Group 39"/>
          <p:cNvGrpSpPr>
            <a:grpSpLocks/>
          </p:cNvGrpSpPr>
          <p:nvPr/>
        </p:nvGrpSpPr>
        <p:grpSpPr bwMode="auto">
          <a:xfrm>
            <a:off x="10072688" y="2352675"/>
            <a:ext cx="2305050" cy="649288"/>
            <a:chOff x="222" y="756"/>
            <a:chExt cx="1315" cy="409"/>
          </a:xfrm>
        </p:grpSpPr>
        <p:sp>
          <p:nvSpPr>
            <p:cNvPr id="10266" name="AutoShape 40"/>
            <p:cNvSpPr>
              <a:spLocks noChangeArrowheads="1"/>
            </p:cNvSpPr>
            <p:nvPr/>
          </p:nvSpPr>
          <p:spPr bwMode="auto">
            <a:xfrm>
              <a:off x="222" y="756"/>
              <a:ext cx="1315" cy="409"/>
            </a:xfrm>
            <a:prstGeom prst="flowChartProcess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1276350"/>
              <a:endParaRPr lang="en-US"/>
            </a:p>
          </p:txBody>
        </p:sp>
        <p:sp>
          <p:nvSpPr>
            <p:cNvPr id="10267" name="Text Box 41"/>
            <p:cNvSpPr txBox="1">
              <a:spLocks noChangeArrowheads="1"/>
            </p:cNvSpPr>
            <p:nvPr/>
          </p:nvSpPr>
          <p:spPr bwMode="auto">
            <a:xfrm>
              <a:off x="313" y="847"/>
              <a:ext cx="113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defTabSz="1279525">
                <a:spcBef>
                  <a:spcPct val="50000"/>
                </a:spcBef>
              </a:pPr>
              <a:r>
                <a:rPr lang="en-AU" sz="2000" b="1"/>
                <a:t>Competitions</a:t>
              </a:r>
            </a:p>
          </p:txBody>
        </p:sp>
      </p:grpSp>
      <p:sp>
        <p:nvSpPr>
          <p:cNvPr id="10257" name="Line 42"/>
          <p:cNvSpPr>
            <a:spLocks noChangeShapeType="1"/>
          </p:cNvSpPr>
          <p:nvPr/>
        </p:nvSpPr>
        <p:spPr bwMode="auto">
          <a:xfrm flipV="1">
            <a:off x="1431925" y="1847850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58" name="Line 43"/>
          <p:cNvSpPr>
            <a:spLocks noChangeShapeType="1"/>
          </p:cNvSpPr>
          <p:nvPr/>
        </p:nvSpPr>
        <p:spPr bwMode="auto">
          <a:xfrm flipV="1">
            <a:off x="11225213" y="1920875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59" name="Line 44"/>
          <p:cNvSpPr>
            <a:spLocks noChangeShapeType="1"/>
          </p:cNvSpPr>
          <p:nvPr/>
        </p:nvSpPr>
        <p:spPr bwMode="auto">
          <a:xfrm flipV="1">
            <a:off x="6616700" y="1847850"/>
            <a:ext cx="0" cy="43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60" name="Line 45"/>
          <p:cNvSpPr>
            <a:spLocks noChangeShapeType="1"/>
          </p:cNvSpPr>
          <p:nvPr/>
        </p:nvSpPr>
        <p:spPr bwMode="auto">
          <a:xfrm flipH="1">
            <a:off x="8705850" y="4079875"/>
            <a:ext cx="13668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61" name="Line 46"/>
          <p:cNvSpPr>
            <a:spLocks noChangeShapeType="1"/>
          </p:cNvSpPr>
          <p:nvPr/>
        </p:nvSpPr>
        <p:spPr bwMode="auto">
          <a:xfrm flipH="1">
            <a:off x="8705850" y="5808663"/>
            <a:ext cx="13668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62" name="Line 47"/>
          <p:cNvSpPr>
            <a:spLocks noChangeShapeType="1"/>
          </p:cNvSpPr>
          <p:nvPr/>
        </p:nvSpPr>
        <p:spPr bwMode="auto">
          <a:xfrm flipH="1">
            <a:off x="8777288" y="7896225"/>
            <a:ext cx="1366837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63" name="Line 48"/>
          <p:cNvSpPr>
            <a:spLocks noChangeShapeType="1"/>
          </p:cNvSpPr>
          <p:nvPr/>
        </p:nvSpPr>
        <p:spPr bwMode="auto">
          <a:xfrm>
            <a:off x="2655888" y="5808663"/>
            <a:ext cx="20161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07" tIns="45704" rIns="91407" bIns="45704" anchor="ctr"/>
          <a:lstStyle/>
          <a:p>
            <a:endParaRPr lang="en-US"/>
          </a:p>
        </p:txBody>
      </p:sp>
      <p:sp>
        <p:nvSpPr>
          <p:cNvPr id="10264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0265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79065" eaLnBrk="1" hangingPunct="1">
              <a:defRPr/>
            </a:pPr>
            <a:r>
              <a:rPr lang="en-AU" sz="2400" b="0"/>
              <a:t>Strategic Outcomes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V="1">
            <a:off x="1000125" y="1200150"/>
            <a:ext cx="9145588" cy="42481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lIns="91407" tIns="45704" rIns="91407" bIns="45704"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V="1">
            <a:off x="2728913" y="4729163"/>
            <a:ext cx="8785225" cy="316706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lIns="91407" tIns="45704" rIns="91407" bIns="45704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3808413" y="5808663"/>
            <a:ext cx="7632700" cy="27368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lIns="91407" tIns="45704" rIns="91407" bIns="45704"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V="1">
            <a:off x="4887913" y="6888163"/>
            <a:ext cx="6481762" cy="230505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</p:spPr>
        <p:txBody>
          <a:bodyPr lIns="91407" tIns="45704" rIns="91407" bIns="45704"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 rot="-1227032">
            <a:off x="9064625" y="7605713"/>
            <a:ext cx="28082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Higher Profile of Underwater Hockey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 rot="-1234729">
            <a:off x="9064625" y="6454775"/>
            <a:ext cx="28082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Growth in Participation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 rot="-1265904">
            <a:off x="8705850" y="5373688"/>
            <a:ext cx="280828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Development of Horizon 2 Countries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 rot="-1540892">
            <a:off x="3087688" y="2636838"/>
            <a:ext cx="48514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Increased competiveness  of Horizon 1 Countries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784225" y="5880100"/>
            <a:ext cx="23034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endParaRPr lang="en-US" sz="2500"/>
          </a:p>
        </p:txBody>
      </p:sp>
      <p:sp>
        <p:nvSpPr>
          <p:cNvPr id="11276" name="Oval 12"/>
          <p:cNvSpPr>
            <a:spLocks noChangeArrowheads="1"/>
          </p:cNvSpPr>
          <p:nvPr/>
        </p:nvSpPr>
        <p:spPr bwMode="auto">
          <a:xfrm>
            <a:off x="1000125" y="5376863"/>
            <a:ext cx="2879725" cy="1944687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rgbClr val="000076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/>
              <a:t>8 Federations capable</a:t>
            </a:r>
          </a:p>
          <a:p>
            <a:pPr defTabSz="1276350"/>
            <a:r>
              <a:rPr lang="en-AU"/>
              <a:t> of reaching the WC final</a:t>
            </a:r>
          </a:p>
        </p:txBody>
      </p:sp>
      <p:sp>
        <p:nvSpPr>
          <p:cNvPr id="11277" name="Oval 13"/>
          <p:cNvSpPr>
            <a:spLocks noChangeArrowheads="1"/>
          </p:cNvSpPr>
          <p:nvPr/>
        </p:nvSpPr>
        <p:spPr bwMode="auto">
          <a:xfrm>
            <a:off x="4672013" y="3863975"/>
            <a:ext cx="3313112" cy="2089150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rgbClr val="000076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/>
              <a:t>10 Federations capable</a:t>
            </a:r>
          </a:p>
          <a:p>
            <a:pPr defTabSz="1276350"/>
            <a:r>
              <a:rPr lang="en-AU"/>
              <a:t> of reaching the WC final</a:t>
            </a:r>
          </a:p>
        </p:txBody>
      </p:sp>
      <p:sp>
        <p:nvSpPr>
          <p:cNvPr id="11278" name="Oval 14"/>
          <p:cNvSpPr>
            <a:spLocks noChangeArrowheads="1"/>
          </p:cNvSpPr>
          <p:nvPr/>
        </p:nvSpPr>
        <p:spPr bwMode="auto">
          <a:xfrm>
            <a:off x="8272463" y="2279650"/>
            <a:ext cx="3816350" cy="2306638"/>
          </a:xfrm>
          <a:prstGeom prst="ellipse">
            <a:avLst/>
          </a:prstGeom>
          <a:gradFill rotWithShape="1">
            <a:gsLst>
              <a:gs pos="0">
                <a:srgbClr val="0000FF"/>
              </a:gs>
              <a:gs pos="50000">
                <a:srgbClr val="000076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/>
              <a:t>12 Federations capable</a:t>
            </a:r>
          </a:p>
          <a:p>
            <a:pPr defTabSz="1276350"/>
            <a:r>
              <a:rPr lang="en-AU"/>
              <a:t> of reaching the WC final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008188" y="7321550"/>
            <a:ext cx="720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2014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040438" y="6024563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2018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9496425" y="4729163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07" tIns="45704" rIns="91407" bIns="45704">
            <a:spAutoFit/>
          </a:bodyPr>
          <a:lstStyle/>
          <a:p>
            <a:pPr algn="l" defTabSz="1279525">
              <a:spcBef>
                <a:spcPct val="50000"/>
              </a:spcBef>
            </a:pPr>
            <a:r>
              <a:rPr lang="en-AU"/>
              <a:t>2022</a:t>
            </a:r>
          </a:p>
        </p:txBody>
      </p:sp>
      <p:sp>
        <p:nvSpPr>
          <p:cNvPr id="11282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1283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79065" eaLnBrk="1" hangingPunct="1">
              <a:defRPr/>
            </a:pPr>
            <a:r>
              <a:rPr lang="en-AU" dirty="0" smtClean="0"/>
              <a:t>Horizons Definitions</a:t>
            </a: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2425" y="1776413"/>
            <a:ext cx="4248150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2900" smtClean="0"/>
              <a:t>Horizon 1 Countries</a:t>
            </a:r>
          </a:p>
          <a:p>
            <a:pPr algn="ctr" eaLnBrk="1" hangingPunct="1">
              <a:buFontTx/>
              <a:buNone/>
            </a:pPr>
            <a:r>
              <a:rPr lang="en-AU" sz="2900" smtClean="0"/>
              <a:t>(Established)</a:t>
            </a:r>
          </a:p>
          <a:p>
            <a:pPr lvl="1" eaLnBrk="1" hangingPunct="1"/>
            <a:r>
              <a:rPr lang="en-AU" sz="2000" smtClean="0"/>
              <a:t>Administration structure includes Local (Club) SO, Regional/ State SO, National SO</a:t>
            </a:r>
          </a:p>
          <a:p>
            <a:pPr lvl="1" eaLnBrk="1" hangingPunct="1"/>
            <a:r>
              <a:rPr lang="en-AU" sz="2000" smtClean="0"/>
              <a:t>Regular competition calendar.  Qualification for events.</a:t>
            </a:r>
          </a:p>
          <a:p>
            <a:pPr lvl="1" eaLnBrk="1" hangingPunct="1"/>
            <a:r>
              <a:rPr lang="en-AU" sz="2000" smtClean="0"/>
              <a:t>Referees accreditation system</a:t>
            </a:r>
          </a:p>
          <a:p>
            <a:pPr lvl="1" eaLnBrk="1" hangingPunct="1"/>
            <a:r>
              <a:rPr lang="en-AU" sz="2000" smtClean="0"/>
              <a:t>Coaching accreditation system</a:t>
            </a:r>
          </a:p>
          <a:p>
            <a:pPr lvl="1" eaLnBrk="1" hangingPunct="1"/>
            <a:r>
              <a:rPr lang="en-AU" sz="2000" smtClean="0"/>
              <a:t>Age Group Development</a:t>
            </a:r>
          </a:p>
          <a:p>
            <a:pPr lvl="1" eaLnBrk="1" hangingPunct="1"/>
            <a:r>
              <a:rPr lang="en-AU" sz="2000" smtClean="0"/>
              <a:t>More than 1000 members (registered?)</a:t>
            </a:r>
          </a:p>
          <a:p>
            <a:pPr lvl="1" eaLnBrk="1" hangingPunct="1"/>
            <a:r>
              <a:rPr lang="en-AU" sz="2000" smtClean="0"/>
              <a:t>Government or Other Funding</a:t>
            </a:r>
          </a:p>
          <a:p>
            <a:pPr lvl="1" eaLnBrk="1" hangingPunct="1"/>
            <a:endParaRPr lang="en-AU" smtClean="0"/>
          </a:p>
        </p:txBody>
      </p:sp>
      <p:sp>
        <p:nvSpPr>
          <p:cNvPr id="1229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84675" y="2279650"/>
            <a:ext cx="4537075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2900" smtClean="0"/>
              <a:t>Horizon 2 Countries</a:t>
            </a:r>
          </a:p>
          <a:p>
            <a:pPr algn="ctr" eaLnBrk="1" hangingPunct="1">
              <a:buFontTx/>
              <a:buNone/>
            </a:pPr>
            <a:r>
              <a:rPr lang="en-AU" sz="2900" smtClean="0"/>
              <a:t>(Developing)</a:t>
            </a:r>
          </a:p>
          <a:p>
            <a:pPr lvl="1" eaLnBrk="1" hangingPunct="1"/>
            <a:r>
              <a:rPr lang="en-AU" sz="2000" smtClean="0"/>
              <a:t>Administration structure includes Local SO and perhaps Regional/ State SO-National SO. </a:t>
            </a:r>
          </a:p>
          <a:p>
            <a:pPr lvl="1" eaLnBrk="1" hangingPunct="1"/>
            <a:r>
              <a:rPr lang="en-AU" sz="2000" smtClean="0"/>
              <a:t>Ad-hoc competition calendar. </a:t>
            </a:r>
          </a:p>
          <a:p>
            <a:pPr lvl="1" eaLnBrk="1" hangingPunct="1"/>
            <a:r>
              <a:rPr lang="en-AU" sz="2000" smtClean="0"/>
              <a:t>No defined Referees/ Coaches accreditation system</a:t>
            </a:r>
          </a:p>
          <a:p>
            <a:pPr lvl="1" eaLnBrk="1" hangingPunct="1"/>
            <a:r>
              <a:rPr lang="en-AU" sz="2000" smtClean="0"/>
              <a:t>Between 200 and 1000 members</a:t>
            </a:r>
          </a:p>
          <a:p>
            <a:pPr lvl="1" eaLnBrk="1" hangingPunct="1">
              <a:buFontTx/>
              <a:buNone/>
            </a:pPr>
            <a:endParaRPr lang="en-AU" smtClean="0"/>
          </a:p>
        </p:txBody>
      </p:sp>
      <p:sp>
        <p:nvSpPr>
          <p:cNvPr id="7173" name="Rectangle 8"/>
          <p:cNvSpPr>
            <a:spLocks noChangeArrowheads="1"/>
          </p:cNvSpPr>
          <p:nvPr/>
        </p:nvSpPr>
        <p:spPr bwMode="auto">
          <a:xfrm>
            <a:off x="8859838" y="2855913"/>
            <a:ext cx="3744912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7969" tIns="63986" rIns="127969" bIns="63986"/>
          <a:lstStyle/>
          <a:p>
            <a:pPr marL="477751" indent="-477751" algn="l" defTabSz="1277707">
              <a:spcBef>
                <a:spcPct val="20000"/>
              </a:spcBef>
              <a:defRPr/>
            </a:pPr>
            <a:r>
              <a:rPr lang="en-AU" sz="2900" dirty="0"/>
              <a:t>Horizon 3 Countries</a:t>
            </a:r>
          </a:p>
          <a:p>
            <a:pPr marL="477751" indent="-477751" defTabSz="1277707">
              <a:spcBef>
                <a:spcPct val="20000"/>
              </a:spcBef>
              <a:defRPr/>
            </a:pPr>
            <a:r>
              <a:rPr lang="en-AU" sz="2900" dirty="0"/>
              <a:t>(Recognition)</a:t>
            </a:r>
          </a:p>
          <a:p>
            <a:pPr marL="455531" lvl="1">
              <a:defRPr/>
            </a:pPr>
            <a:endParaRPr lang="en-AU" sz="2000" dirty="0"/>
          </a:p>
          <a:p>
            <a:pPr marL="1038038" lvl="1" indent="-398391" algn="l" defTabSz="1277707">
              <a:spcBef>
                <a:spcPct val="20000"/>
              </a:spcBef>
              <a:buFontTx/>
              <a:buChar char="–"/>
              <a:defRPr/>
            </a:pPr>
            <a:r>
              <a:rPr lang="en-AU" sz="2000" dirty="0"/>
              <a:t>Systems developing Local Sporting Organisation only</a:t>
            </a:r>
            <a:endParaRPr lang="en-AU" sz="2000" dirty="0">
              <a:latin typeface="+mn-lt"/>
            </a:endParaRPr>
          </a:p>
          <a:p>
            <a:pPr marL="1038038" lvl="1" indent="-398391" algn="l" defTabSz="1277707">
              <a:spcBef>
                <a:spcPct val="20000"/>
              </a:spcBef>
              <a:buFontTx/>
              <a:buChar char="–"/>
              <a:defRPr/>
            </a:pPr>
            <a:r>
              <a:rPr lang="en-AU" sz="2000" dirty="0">
                <a:latin typeface="+mn-lt"/>
              </a:rPr>
              <a:t>Less than 200 members</a:t>
            </a:r>
          </a:p>
          <a:p>
            <a:pPr marL="1038038" lvl="1" indent="-398391" algn="l" defTabSz="1277707">
              <a:spcBef>
                <a:spcPct val="20000"/>
              </a:spcBef>
              <a:buFontTx/>
              <a:buChar char="–"/>
              <a:defRPr/>
            </a:pPr>
            <a:r>
              <a:rPr lang="en-AU" sz="2000" dirty="0">
                <a:latin typeface="+mn-lt"/>
              </a:rPr>
              <a:t>Reliant on one or two people</a:t>
            </a:r>
          </a:p>
          <a:p>
            <a:pPr marL="1038038" lvl="1" indent="-398391" algn="l" defTabSz="1277707">
              <a:spcBef>
                <a:spcPct val="20000"/>
              </a:spcBef>
              <a:buFontTx/>
              <a:buChar char="–"/>
              <a:defRPr/>
            </a:pPr>
            <a:endParaRPr lang="en-AU" sz="2000" dirty="0"/>
          </a:p>
          <a:p>
            <a:pPr marL="1038038" lvl="1" indent="-398391" algn="l" defTabSz="1277707">
              <a:spcBef>
                <a:spcPct val="20000"/>
              </a:spcBef>
              <a:buFontTx/>
              <a:buChar char="–"/>
              <a:defRPr/>
            </a:pPr>
            <a:endParaRPr lang="en-AU" dirty="0"/>
          </a:p>
        </p:txBody>
      </p:sp>
      <p:sp>
        <p:nvSpPr>
          <p:cNvPr id="12294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2295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1279065" eaLnBrk="1" hangingPunct="1">
              <a:defRPr/>
            </a:pPr>
            <a:r>
              <a:rPr lang="en-AU" smtClean="0"/>
              <a:t>Horizons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2425" y="1776413"/>
            <a:ext cx="3744913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2900" smtClean="0"/>
              <a:t>Horizon 1 Countries</a:t>
            </a:r>
          </a:p>
          <a:p>
            <a:pPr algn="ctr" eaLnBrk="1" hangingPunct="1">
              <a:buFontTx/>
              <a:buNone/>
            </a:pPr>
            <a:r>
              <a:rPr lang="en-AU" sz="2900" smtClean="0"/>
              <a:t>(Established)</a:t>
            </a:r>
          </a:p>
          <a:p>
            <a:pPr lvl="1" eaLnBrk="1" hangingPunct="1"/>
            <a:r>
              <a:rPr lang="en-AU" smtClean="0"/>
              <a:t>Australia</a:t>
            </a:r>
          </a:p>
          <a:p>
            <a:pPr lvl="1" eaLnBrk="1" hangingPunct="1"/>
            <a:r>
              <a:rPr lang="en-AU" smtClean="0"/>
              <a:t>Canada</a:t>
            </a:r>
          </a:p>
          <a:p>
            <a:pPr lvl="1" eaLnBrk="1" hangingPunct="1"/>
            <a:r>
              <a:rPr lang="en-AU" smtClean="0"/>
              <a:t>France</a:t>
            </a:r>
          </a:p>
          <a:p>
            <a:pPr lvl="1" eaLnBrk="1" hangingPunct="1"/>
            <a:r>
              <a:rPr lang="en-AU" smtClean="0"/>
              <a:t>Great Britain</a:t>
            </a:r>
          </a:p>
          <a:p>
            <a:pPr lvl="1" eaLnBrk="1" hangingPunct="1"/>
            <a:r>
              <a:rPr lang="en-AU" smtClean="0"/>
              <a:t>Netherlands</a:t>
            </a:r>
          </a:p>
          <a:p>
            <a:pPr lvl="1" eaLnBrk="1" hangingPunct="1"/>
            <a:r>
              <a:rPr lang="en-AU" smtClean="0"/>
              <a:t>New Zealand</a:t>
            </a:r>
          </a:p>
          <a:p>
            <a:pPr lvl="1" eaLnBrk="1" hangingPunct="1"/>
            <a:r>
              <a:rPr lang="en-AU" smtClean="0"/>
              <a:t>South Africa</a:t>
            </a:r>
          </a:p>
          <a:p>
            <a:pPr lvl="1" eaLnBrk="1" hangingPunct="1"/>
            <a:r>
              <a:rPr lang="en-AU" smtClean="0"/>
              <a:t>USA</a:t>
            </a: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384675" y="2279650"/>
            <a:ext cx="4537075" cy="63373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AU" sz="2900" smtClean="0"/>
              <a:t>Horizon 2 Countries</a:t>
            </a:r>
          </a:p>
          <a:p>
            <a:pPr algn="ctr" eaLnBrk="1" hangingPunct="1">
              <a:buFontTx/>
              <a:buNone/>
            </a:pPr>
            <a:r>
              <a:rPr lang="en-AU" sz="2900" smtClean="0"/>
              <a:t>(Developing)</a:t>
            </a:r>
          </a:p>
          <a:p>
            <a:pPr lvl="1" eaLnBrk="1" hangingPunct="1"/>
            <a:r>
              <a:rPr lang="en-AU" smtClean="0"/>
              <a:t>Belgium</a:t>
            </a:r>
          </a:p>
          <a:p>
            <a:pPr lvl="1" eaLnBrk="1" hangingPunct="1"/>
            <a:r>
              <a:rPr lang="en-AU" smtClean="0"/>
              <a:t>Colombia</a:t>
            </a:r>
          </a:p>
          <a:p>
            <a:pPr lvl="1" eaLnBrk="1" hangingPunct="1"/>
            <a:r>
              <a:rPr lang="en-AU" smtClean="0"/>
              <a:t>Italy</a:t>
            </a:r>
          </a:p>
          <a:p>
            <a:pPr lvl="1" eaLnBrk="1" hangingPunct="1"/>
            <a:r>
              <a:rPr lang="en-AU" smtClean="0"/>
              <a:t>Spain</a:t>
            </a:r>
          </a:p>
          <a:p>
            <a:pPr lvl="1" eaLnBrk="1" hangingPunct="1"/>
            <a:r>
              <a:rPr lang="en-AU" smtClean="0"/>
              <a:t>Turkey</a:t>
            </a:r>
          </a:p>
          <a:p>
            <a:pPr lvl="1" eaLnBrk="1" hangingPunct="1">
              <a:buFontTx/>
              <a:buNone/>
            </a:pPr>
            <a:endParaRPr lang="en-AU" smtClean="0"/>
          </a:p>
        </p:txBody>
      </p:sp>
      <p:sp>
        <p:nvSpPr>
          <p:cNvPr id="13317" name="Rectangle 8"/>
          <p:cNvSpPr>
            <a:spLocks noChangeArrowheads="1"/>
          </p:cNvSpPr>
          <p:nvPr/>
        </p:nvSpPr>
        <p:spPr bwMode="auto">
          <a:xfrm>
            <a:off x="8848725" y="2352675"/>
            <a:ext cx="3744913" cy="633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27969" tIns="63986" rIns="127969" bIns="63986"/>
          <a:lstStyle/>
          <a:p>
            <a:pPr marL="476250" indent="-476250" algn="l" defTabSz="1276350">
              <a:spcBef>
                <a:spcPct val="20000"/>
              </a:spcBef>
            </a:pPr>
            <a:r>
              <a:rPr lang="en-AU" sz="2900"/>
              <a:t>Horizon 3 Countries</a:t>
            </a:r>
          </a:p>
          <a:p>
            <a:pPr marL="476250" indent="-476250" defTabSz="1276350">
              <a:spcBef>
                <a:spcPct val="20000"/>
              </a:spcBef>
            </a:pPr>
            <a:r>
              <a:rPr lang="en-AU" sz="2900"/>
              <a:t>(Recognition)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China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Croatia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Czech Republic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Germany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Hong Kong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Hungary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Ireland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Indonesia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Japan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Philippines 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Portugal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Serbia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Singapore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Slovenia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r>
              <a:rPr lang="en-AU" sz="2000"/>
              <a:t>Zimbabwe</a:t>
            </a:r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endParaRPr lang="en-AU" sz="2000"/>
          </a:p>
          <a:p>
            <a:pPr marL="1036638" lvl="1" indent="-396875" algn="l" defTabSz="1276350">
              <a:spcBef>
                <a:spcPct val="20000"/>
              </a:spcBef>
              <a:buFontTx/>
              <a:buChar char="–"/>
            </a:pPr>
            <a:endParaRPr lang="en-AU"/>
          </a:p>
        </p:txBody>
      </p:sp>
      <p:sp>
        <p:nvSpPr>
          <p:cNvPr id="13318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3319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1279065" eaLnBrk="1" hangingPunct="1">
              <a:defRPr/>
            </a:pPr>
            <a:r>
              <a:rPr lang="en-AU" sz="2400" b="0"/>
              <a:t>Key Performance Areas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AU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AU" sz="2000" smtClean="0"/>
              <a:t>The key functions of the UWH Commission are: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b="1" smtClean="0"/>
              <a:t>Leadership</a:t>
            </a:r>
            <a:endParaRPr lang="en-AU" sz="1600" smtClean="0"/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•Leadership and coordination of policies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•Providing effective governance of Underwater Hockey at a World Level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•Setting and monitoring strategic policy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•Ensuring the systems and processes are in place to set policy and monitor implementation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•Implementation of strategic plan and policies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•Distribution of funds in accordance with the strategic policy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smtClean="0"/>
              <a:t>•</a:t>
            </a:r>
            <a:r>
              <a:rPr lang="en-AU" sz="1600" b="1" smtClean="0"/>
              <a:t>Competition</a:t>
            </a:r>
            <a:endParaRPr lang="en-AU" sz="1600" smtClean="0"/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•Scheduling Events 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•Setting the competition framework and determining how best this should be delivered</a:t>
            </a:r>
          </a:p>
          <a:p>
            <a:pPr lvl="2" eaLnBrk="1" hangingPunct="1">
              <a:lnSpc>
                <a:spcPct val="80000"/>
              </a:lnSpc>
            </a:pPr>
            <a:r>
              <a:rPr lang="en-AU" sz="1100" smtClean="0"/>
              <a:t>•Running UWH WC and other tournaments </a:t>
            </a:r>
          </a:p>
          <a:p>
            <a:pPr lvl="2" eaLnBrk="1" hangingPunct="1">
              <a:lnSpc>
                <a:spcPct val="80000"/>
              </a:lnSpc>
            </a:pPr>
            <a:r>
              <a:rPr lang="en-AU" sz="1100" smtClean="0"/>
              <a:t>•Regulating the Underwater Hockey and its players</a:t>
            </a:r>
          </a:p>
          <a:p>
            <a:pPr lvl="2" eaLnBrk="1" hangingPunct="1">
              <a:lnSpc>
                <a:spcPct val="80000"/>
              </a:lnSpc>
            </a:pPr>
            <a:r>
              <a:rPr lang="en-AU" sz="1100" smtClean="0"/>
              <a:t>•Setting and monitoring Rules and Regulations 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•Arbitration between Federations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b="1" smtClean="0"/>
              <a:t>Education/Training/Development</a:t>
            </a:r>
            <a:endParaRPr lang="en-AU" sz="1600" smtClean="0"/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•Overseeing development of Underwater Hockey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b="1" smtClean="0"/>
              <a:t>Commercial</a:t>
            </a:r>
            <a:endParaRPr lang="en-AU" sz="1600" smtClean="0"/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•Managing and maximising the commercial value of all CMAS Underwater Hockey World Cups, CMAS World Championships and the Continental or Zone Championships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b="1" smtClean="0"/>
              <a:t>Raising the profile of the Game</a:t>
            </a:r>
          </a:p>
          <a:p>
            <a:pPr eaLnBrk="1" hangingPunct="1">
              <a:lnSpc>
                <a:spcPct val="80000"/>
              </a:lnSpc>
            </a:pPr>
            <a:r>
              <a:rPr lang="en-AU" sz="1600" b="1" smtClean="0"/>
              <a:t>Representation</a:t>
            </a:r>
            <a:endParaRPr lang="en-AU" sz="1600" smtClean="0"/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International representation of Underwater Hockey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Dealing with international matters (not done by Member Unions)</a:t>
            </a:r>
          </a:p>
          <a:p>
            <a:pPr lvl="1" eaLnBrk="1" hangingPunct="1">
              <a:lnSpc>
                <a:spcPct val="80000"/>
              </a:lnSpc>
            </a:pPr>
            <a:r>
              <a:rPr lang="en-AU" sz="1300" smtClean="0"/>
              <a:t>Ensuring that the views of Members can be represented</a:t>
            </a:r>
          </a:p>
        </p:txBody>
      </p:sp>
      <p:sp>
        <p:nvSpPr>
          <p:cNvPr id="14340" name="Date Placeholder 1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4341" name="Footer Placeholder 2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mtClean="0"/>
              <a:t>T Reynard, CMAS Tournament Director</a:t>
            </a:r>
            <a:endParaRPr lang="en-A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1797050" y="192088"/>
            <a:ext cx="9793288" cy="865187"/>
          </a:xfrm>
          <a:prstGeom prst="flowChartProcess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07" tIns="45704" rIns="91407" bIns="45704" anchor="ctr"/>
          <a:lstStyle/>
          <a:p>
            <a:pPr defTabSz="1279065">
              <a:defRPr/>
            </a:pPr>
            <a:r>
              <a:rPr lang="en-AU" sz="1700" dirty="0"/>
              <a:t>CMAS Underwater Hockey Commission</a:t>
            </a:r>
          </a:p>
          <a:p>
            <a:pPr defTabSz="1279065">
              <a:defRPr/>
            </a:pPr>
            <a:r>
              <a:rPr lang="en-AU" sz="41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Tournament Programme 2011-2018</a:t>
            </a:r>
          </a:p>
        </p:txBody>
      </p:sp>
      <p:sp>
        <p:nvSpPr>
          <p:cNvPr id="15363" name="AutoShape 5"/>
          <p:cNvSpPr>
            <a:spLocks noChangeArrowheads="1"/>
          </p:cNvSpPr>
          <p:nvPr/>
        </p:nvSpPr>
        <p:spPr bwMode="auto">
          <a:xfrm>
            <a:off x="1647825" y="1274763"/>
            <a:ext cx="1223963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2011</a:t>
            </a:r>
          </a:p>
        </p:txBody>
      </p:sp>
      <p:sp>
        <p:nvSpPr>
          <p:cNvPr id="15364" name="AutoShape 6"/>
          <p:cNvSpPr>
            <a:spLocks noChangeArrowheads="1"/>
          </p:cNvSpPr>
          <p:nvPr/>
        </p:nvSpPr>
        <p:spPr bwMode="auto">
          <a:xfrm>
            <a:off x="3016250" y="1274763"/>
            <a:ext cx="863600" cy="43815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2012</a:t>
            </a:r>
          </a:p>
        </p:txBody>
      </p:sp>
      <p:sp>
        <p:nvSpPr>
          <p:cNvPr id="15365" name="AutoShape 7"/>
          <p:cNvSpPr>
            <a:spLocks noChangeArrowheads="1"/>
          </p:cNvSpPr>
          <p:nvPr/>
        </p:nvSpPr>
        <p:spPr bwMode="auto">
          <a:xfrm>
            <a:off x="3987800" y="1281113"/>
            <a:ext cx="1225550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2013</a:t>
            </a:r>
          </a:p>
        </p:txBody>
      </p:sp>
      <p:sp>
        <p:nvSpPr>
          <p:cNvPr id="15366" name="AutoShape 8"/>
          <p:cNvSpPr>
            <a:spLocks noChangeArrowheads="1"/>
          </p:cNvSpPr>
          <p:nvPr/>
        </p:nvSpPr>
        <p:spPr bwMode="auto">
          <a:xfrm>
            <a:off x="5391150" y="1300163"/>
            <a:ext cx="1223963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2014</a:t>
            </a:r>
          </a:p>
        </p:txBody>
      </p:sp>
      <p:sp>
        <p:nvSpPr>
          <p:cNvPr id="15367" name="AutoShape 10"/>
          <p:cNvSpPr>
            <a:spLocks noChangeArrowheads="1"/>
          </p:cNvSpPr>
          <p:nvPr/>
        </p:nvSpPr>
        <p:spPr bwMode="auto">
          <a:xfrm>
            <a:off x="207963" y="1992313"/>
            <a:ext cx="1258887" cy="719137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U19’s</a:t>
            </a:r>
          </a:p>
        </p:txBody>
      </p:sp>
      <p:sp>
        <p:nvSpPr>
          <p:cNvPr id="15368" name="AutoShape 11"/>
          <p:cNvSpPr>
            <a:spLocks noChangeArrowheads="1"/>
          </p:cNvSpPr>
          <p:nvPr/>
        </p:nvSpPr>
        <p:spPr bwMode="auto">
          <a:xfrm>
            <a:off x="220663" y="3910013"/>
            <a:ext cx="1258887" cy="746125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Master’s</a:t>
            </a:r>
          </a:p>
        </p:txBody>
      </p:sp>
      <p:sp>
        <p:nvSpPr>
          <p:cNvPr id="15369" name="AutoShape 12"/>
          <p:cNvSpPr>
            <a:spLocks noChangeArrowheads="1"/>
          </p:cNvSpPr>
          <p:nvPr/>
        </p:nvSpPr>
        <p:spPr bwMode="auto">
          <a:xfrm>
            <a:off x="207963" y="4783138"/>
            <a:ext cx="1258887" cy="4338637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Elite’s</a:t>
            </a:r>
          </a:p>
        </p:txBody>
      </p:sp>
      <p:sp>
        <p:nvSpPr>
          <p:cNvPr id="15370" name="AutoShape 13"/>
          <p:cNvSpPr>
            <a:spLocks noChangeArrowheads="1"/>
          </p:cNvSpPr>
          <p:nvPr/>
        </p:nvSpPr>
        <p:spPr bwMode="auto">
          <a:xfrm>
            <a:off x="207963" y="2909888"/>
            <a:ext cx="1258887" cy="746125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U23’s</a:t>
            </a:r>
          </a:p>
        </p:txBody>
      </p:sp>
      <p:sp>
        <p:nvSpPr>
          <p:cNvPr id="15371" name="AutoShape 16"/>
          <p:cNvSpPr>
            <a:spLocks noChangeArrowheads="1"/>
          </p:cNvSpPr>
          <p:nvPr/>
        </p:nvSpPr>
        <p:spPr bwMode="auto">
          <a:xfrm>
            <a:off x="1720850" y="6472238"/>
            <a:ext cx="1008063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 </a:t>
            </a:r>
          </a:p>
          <a:p>
            <a:pPr defTabSz="1276350"/>
            <a:r>
              <a:rPr lang="en-AU" sz="2100"/>
              <a:t>Elite</a:t>
            </a:r>
          </a:p>
          <a:p>
            <a:pPr defTabSz="1276350"/>
            <a:r>
              <a:rPr lang="en-AU" sz="2100"/>
              <a:t>World </a:t>
            </a:r>
          </a:p>
          <a:p>
            <a:pPr defTabSz="1276350"/>
            <a:r>
              <a:rPr lang="en-AU" sz="2100"/>
              <a:t>Cup</a:t>
            </a:r>
          </a:p>
        </p:txBody>
      </p:sp>
      <p:sp>
        <p:nvSpPr>
          <p:cNvPr id="15372" name="AutoShape 21"/>
          <p:cNvSpPr>
            <a:spLocks noChangeArrowheads="1"/>
          </p:cNvSpPr>
          <p:nvPr/>
        </p:nvSpPr>
        <p:spPr bwMode="auto">
          <a:xfrm>
            <a:off x="1647825" y="1935163"/>
            <a:ext cx="1081088" cy="272097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000"/>
              <a:t>Age </a:t>
            </a:r>
          </a:p>
          <a:p>
            <a:pPr defTabSz="1276350"/>
            <a:r>
              <a:rPr lang="en-AU" sz="2000"/>
              <a:t>Group</a:t>
            </a:r>
          </a:p>
          <a:p>
            <a:pPr defTabSz="1276350"/>
            <a:r>
              <a:rPr lang="en-AU" sz="2000"/>
              <a:t>World </a:t>
            </a:r>
          </a:p>
          <a:p>
            <a:pPr defTabSz="1276350"/>
            <a:r>
              <a:rPr lang="en-AU" sz="2000"/>
              <a:t>Cup</a:t>
            </a:r>
          </a:p>
        </p:txBody>
      </p:sp>
      <p:sp>
        <p:nvSpPr>
          <p:cNvPr id="15373" name="AutoShape 34"/>
          <p:cNvSpPr>
            <a:spLocks noChangeArrowheads="1"/>
          </p:cNvSpPr>
          <p:nvPr/>
        </p:nvSpPr>
        <p:spPr bwMode="auto">
          <a:xfrm>
            <a:off x="3987800" y="1852613"/>
            <a:ext cx="1225550" cy="2768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74" name="Date Placeholder 1"/>
          <p:cNvSpPr>
            <a:spLocks noGrp="1"/>
          </p:cNvSpPr>
          <p:nvPr>
            <p:ph type="dt" sz="quarter" idx="10"/>
          </p:nvPr>
        </p:nvSpPr>
        <p:spPr>
          <a:xfrm>
            <a:off x="533400" y="9155113"/>
            <a:ext cx="2987675" cy="3778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en-US" smtClean="0"/>
              <a:t>Updated July 2011</a:t>
            </a:r>
            <a:endParaRPr lang="en-AU" smtClean="0"/>
          </a:p>
        </p:txBody>
      </p:sp>
      <p:sp>
        <p:nvSpPr>
          <p:cNvPr id="1537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213" y="9223375"/>
            <a:ext cx="5267325" cy="3778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defTabSz="1276350"/>
            <a:r>
              <a:rPr lang="fr-FR" sz="1300" smtClean="0"/>
              <a:t>T Reynard, CMAS Tournament Director</a:t>
            </a:r>
            <a:endParaRPr lang="en-AU" sz="1300" smtClean="0"/>
          </a:p>
        </p:txBody>
      </p:sp>
      <p:sp>
        <p:nvSpPr>
          <p:cNvPr id="15376" name="AutoShape 34"/>
          <p:cNvSpPr>
            <a:spLocks noChangeArrowheads="1"/>
          </p:cNvSpPr>
          <p:nvPr/>
        </p:nvSpPr>
        <p:spPr bwMode="auto">
          <a:xfrm>
            <a:off x="4022725" y="6421438"/>
            <a:ext cx="1368425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77" name="AutoShape 16"/>
          <p:cNvSpPr>
            <a:spLocks noChangeArrowheads="1"/>
          </p:cNvSpPr>
          <p:nvPr/>
        </p:nvSpPr>
        <p:spPr bwMode="auto">
          <a:xfrm>
            <a:off x="5534025" y="6421438"/>
            <a:ext cx="1150938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 </a:t>
            </a:r>
          </a:p>
          <a:p>
            <a:pPr defTabSz="1276350"/>
            <a:r>
              <a:rPr lang="en-AU" sz="2100"/>
              <a:t>Elite</a:t>
            </a:r>
          </a:p>
          <a:p>
            <a:pPr defTabSz="1276350"/>
            <a:r>
              <a:rPr lang="en-AU" sz="2100"/>
              <a:t>World </a:t>
            </a:r>
          </a:p>
          <a:p>
            <a:pPr defTabSz="1276350"/>
            <a:r>
              <a:rPr lang="en-AU" sz="2100"/>
              <a:t>Cup</a:t>
            </a:r>
          </a:p>
          <a:p>
            <a:pPr defTabSz="1276350"/>
            <a:endParaRPr lang="en-AU" sz="2100"/>
          </a:p>
        </p:txBody>
      </p:sp>
      <p:sp>
        <p:nvSpPr>
          <p:cNvPr id="15378" name="AutoShape 21"/>
          <p:cNvSpPr>
            <a:spLocks noChangeArrowheads="1"/>
          </p:cNvSpPr>
          <p:nvPr/>
        </p:nvSpPr>
        <p:spPr bwMode="auto">
          <a:xfrm>
            <a:off x="5391150" y="1884363"/>
            <a:ext cx="1223963" cy="2736850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000"/>
              <a:t>Age </a:t>
            </a:r>
          </a:p>
          <a:p>
            <a:pPr defTabSz="1276350"/>
            <a:r>
              <a:rPr lang="en-AU" sz="2000"/>
              <a:t>Group</a:t>
            </a:r>
          </a:p>
          <a:p>
            <a:pPr defTabSz="1276350"/>
            <a:r>
              <a:rPr lang="en-AU" sz="2000"/>
              <a:t>World </a:t>
            </a:r>
          </a:p>
          <a:p>
            <a:pPr defTabSz="1276350"/>
            <a:r>
              <a:rPr lang="en-AU" sz="2000"/>
              <a:t>Cup</a:t>
            </a:r>
          </a:p>
        </p:txBody>
      </p:sp>
      <p:sp>
        <p:nvSpPr>
          <p:cNvPr id="15379" name="AutoShape 7"/>
          <p:cNvSpPr>
            <a:spLocks noChangeArrowheads="1"/>
          </p:cNvSpPr>
          <p:nvPr/>
        </p:nvSpPr>
        <p:spPr bwMode="auto">
          <a:xfrm>
            <a:off x="6794500" y="1289050"/>
            <a:ext cx="1223963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2015</a:t>
            </a:r>
          </a:p>
        </p:txBody>
      </p:sp>
      <p:sp>
        <p:nvSpPr>
          <p:cNvPr id="15380" name="AutoShape 8"/>
          <p:cNvSpPr>
            <a:spLocks noChangeArrowheads="1"/>
          </p:cNvSpPr>
          <p:nvPr/>
        </p:nvSpPr>
        <p:spPr bwMode="auto">
          <a:xfrm>
            <a:off x="8193088" y="1281113"/>
            <a:ext cx="1293812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2016</a:t>
            </a:r>
          </a:p>
        </p:txBody>
      </p:sp>
      <p:sp>
        <p:nvSpPr>
          <p:cNvPr id="15381" name="AutoShape 34"/>
          <p:cNvSpPr>
            <a:spLocks noChangeArrowheads="1"/>
          </p:cNvSpPr>
          <p:nvPr/>
        </p:nvSpPr>
        <p:spPr bwMode="auto">
          <a:xfrm>
            <a:off x="6794500" y="1884363"/>
            <a:ext cx="1223963" cy="2744787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82" name="AutoShape 34"/>
          <p:cNvSpPr>
            <a:spLocks noChangeArrowheads="1"/>
          </p:cNvSpPr>
          <p:nvPr/>
        </p:nvSpPr>
        <p:spPr bwMode="auto">
          <a:xfrm>
            <a:off x="6826250" y="6399213"/>
            <a:ext cx="1192213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83" name="AutoShape 16"/>
          <p:cNvSpPr>
            <a:spLocks noChangeArrowheads="1"/>
          </p:cNvSpPr>
          <p:nvPr/>
        </p:nvSpPr>
        <p:spPr bwMode="auto">
          <a:xfrm>
            <a:off x="8264525" y="6389688"/>
            <a:ext cx="1150938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 </a:t>
            </a:r>
          </a:p>
          <a:p>
            <a:pPr defTabSz="1276350"/>
            <a:r>
              <a:rPr lang="en-AU" sz="2100"/>
              <a:t>Elite</a:t>
            </a:r>
          </a:p>
          <a:p>
            <a:pPr defTabSz="1276350"/>
            <a:r>
              <a:rPr lang="en-AU" sz="2100"/>
              <a:t>World </a:t>
            </a:r>
          </a:p>
          <a:p>
            <a:pPr defTabSz="1276350"/>
            <a:r>
              <a:rPr lang="en-AU" sz="2100"/>
              <a:t>Cup</a:t>
            </a:r>
          </a:p>
          <a:p>
            <a:pPr defTabSz="1276350"/>
            <a:endParaRPr lang="en-AU" sz="2100"/>
          </a:p>
        </p:txBody>
      </p:sp>
      <p:sp>
        <p:nvSpPr>
          <p:cNvPr id="15384" name="AutoShape 21"/>
          <p:cNvSpPr>
            <a:spLocks noChangeArrowheads="1"/>
          </p:cNvSpPr>
          <p:nvPr/>
        </p:nvSpPr>
        <p:spPr bwMode="auto">
          <a:xfrm>
            <a:off x="8235950" y="1884363"/>
            <a:ext cx="1223963" cy="2736850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000"/>
              <a:t>Age </a:t>
            </a:r>
          </a:p>
          <a:p>
            <a:pPr defTabSz="1276350"/>
            <a:r>
              <a:rPr lang="en-AU" sz="2000"/>
              <a:t>Group</a:t>
            </a:r>
          </a:p>
          <a:p>
            <a:pPr defTabSz="1276350"/>
            <a:r>
              <a:rPr lang="en-AU" sz="2000"/>
              <a:t>World </a:t>
            </a:r>
          </a:p>
          <a:p>
            <a:pPr defTabSz="1276350"/>
            <a:r>
              <a:rPr lang="en-AU" sz="2000"/>
              <a:t>Cup</a:t>
            </a:r>
          </a:p>
        </p:txBody>
      </p:sp>
      <p:sp>
        <p:nvSpPr>
          <p:cNvPr id="15385" name="AutoShape 7"/>
          <p:cNvSpPr>
            <a:spLocks noChangeArrowheads="1"/>
          </p:cNvSpPr>
          <p:nvPr/>
        </p:nvSpPr>
        <p:spPr bwMode="auto">
          <a:xfrm>
            <a:off x="9710738" y="1281113"/>
            <a:ext cx="1223962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2017</a:t>
            </a:r>
          </a:p>
        </p:txBody>
      </p:sp>
      <p:sp>
        <p:nvSpPr>
          <p:cNvPr id="15386" name="AutoShape 8"/>
          <p:cNvSpPr>
            <a:spLocks noChangeArrowheads="1"/>
          </p:cNvSpPr>
          <p:nvPr/>
        </p:nvSpPr>
        <p:spPr bwMode="auto">
          <a:xfrm>
            <a:off x="11080750" y="1281113"/>
            <a:ext cx="1293813" cy="431800"/>
          </a:xfrm>
          <a:prstGeom prst="flowChartProcess">
            <a:avLst/>
          </a:prstGeom>
          <a:solidFill>
            <a:srgbClr val="0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2018</a:t>
            </a:r>
          </a:p>
        </p:txBody>
      </p:sp>
      <p:sp>
        <p:nvSpPr>
          <p:cNvPr id="15387" name="AutoShape 34"/>
          <p:cNvSpPr>
            <a:spLocks noChangeArrowheads="1"/>
          </p:cNvSpPr>
          <p:nvPr/>
        </p:nvSpPr>
        <p:spPr bwMode="auto">
          <a:xfrm>
            <a:off x="9710738" y="1866900"/>
            <a:ext cx="1223962" cy="276225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88" name="AutoShape 34"/>
          <p:cNvSpPr>
            <a:spLocks noChangeArrowheads="1"/>
          </p:cNvSpPr>
          <p:nvPr/>
        </p:nvSpPr>
        <p:spPr bwMode="auto">
          <a:xfrm>
            <a:off x="9710738" y="6389688"/>
            <a:ext cx="1223962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1600" b="1"/>
              <a:t>Zone Events</a:t>
            </a:r>
          </a:p>
          <a:p>
            <a:pPr defTabSz="1276350"/>
            <a:r>
              <a:rPr lang="en-AU" sz="1600"/>
              <a:t>-Australasia</a:t>
            </a:r>
          </a:p>
          <a:p>
            <a:pPr defTabSz="1276350"/>
            <a:r>
              <a:rPr lang="en-AU" sz="1600"/>
              <a:t>-Americas</a:t>
            </a:r>
          </a:p>
          <a:p>
            <a:pPr defTabSz="1276350"/>
            <a:r>
              <a:rPr lang="en-AU" sz="1600"/>
              <a:t>-Europe</a:t>
            </a:r>
          </a:p>
        </p:txBody>
      </p:sp>
      <p:sp>
        <p:nvSpPr>
          <p:cNvPr id="15389" name="AutoShape 16"/>
          <p:cNvSpPr>
            <a:spLocks noChangeArrowheads="1"/>
          </p:cNvSpPr>
          <p:nvPr/>
        </p:nvSpPr>
        <p:spPr bwMode="auto">
          <a:xfrm>
            <a:off x="11152188" y="6381750"/>
            <a:ext cx="1150937" cy="2590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100"/>
              <a:t> </a:t>
            </a:r>
          </a:p>
          <a:p>
            <a:pPr defTabSz="1276350"/>
            <a:r>
              <a:rPr lang="en-AU" sz="2100"/>
              <a:t>Elite</a:t>
            </a:r>
          </a:p>
          <a:p>
            <a:pPr defTabSz="1276350"/>
            <a:r>
              <a:rPr lang="en-AU" sz="2100"/>
              <a:t>World </a:t>
            </a:r>
          </a:p>
          <a:p>
            <a:pPr defTabSz="1276350"/>
            <a:r>
              <a:rPr lang="en-AU" sz="2100"/>
              <a:t>Cup</a:t>
            </a:r>
          </a:p>
          <a:p>
            <a:pPr defTabSz="1276350"/>
            <a:endParaRPr lang="en-AU" sz="2100"/>
          </a:p>
        </p:txBody>
      </p:sp>
      <p:sp>
        <p:nvSpPr>
          <p:cNvPr id="15390" name="AutoShape 21"/>
          <p:cNvSpPr>
            <a:spLocks noChangeArrowheads="1"/>
          </p:cNvSpPr>
          <p:nvPr/>
        </p:nvSpPr>
        <p:spPr bwMode="auto">
          <a:xfrm>
            <a:off x="11080750" y="1852613"/>
            <a:ext cx="1223963" cy="2768600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07" tIns="45704" rIns="91407" bIns="45704" anchor="ctr"/>
          <a:lstStyle/>
          <a:p>
            <a:pPr defTabSz="1276350"/>
            <a:r>
              <a:rPr lang="en-AU" sz="2000"/>
              <a:t>Age </a:t>
            </a:r>
          </a:p>
          <a:p>
            <a:pPr defTabSz="1276350"/>
            <a:r>
              <a:rPr lang="en-AU" sz="2000"/>
              <a:t>Group</a:t>
            </a:r>
          </a:p>
          <a:p>
            <a:pPr defTabSz="1276350"/>
            <a:r>
              <a:rPr lang="en-AU" sz="2000"/>
              <a:t>World </a:t>
            </a:r>
          </a:p>
          <a:p>
            <a:pPr defTabSz="1276350"/>
            <a:r>
              <a:rPr lang="en-AU" sz="2000"/>
              <a:t>Cup</a:t>
            </a:r>
          </a:p>
        </p:txBody>
      </p:sp>
      <p:sp>
        <p:nvSpPr>
          <p:cNvPr id="15391" name="AutoShape 21"/>
          <p:cNvSpPr>
            <a:spLocks noChangeArrowheads="1"/>
          </p:cNvSpPr>
          <p:nvPr/>
        </p:nvSpPr>
        <p:spPr bwMode="auto">
          <a:xfrm>
            <a:off x="6826250" y="4783138"/>
            <a:ext cx="1223963" cy="136842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07" tIns="45704" rIns="91407" bIns="45704" anchor="ctr"/>
          <a:lstStyle/>
          <a:p>
            <a:pPr defTabSz="1276350"/>
            <a:r>
              <a:rPr lang="en-AU" sz="2000"/>
              <a:t>Possible CMAS Games</a:t>
            </a:r>
          </a:p>
        </p:txBody>
      </p:sp>
      <p:sp>
        <p:nvSpPr>
          <p:cNvPr id="15392" name="AutoShape 21"/>
          <p:cNvSpPr>
            <a:spLocks noChangeArrowheads="1"/>
          </p:cNvSpPr>
          <p:nvPr/>
        </p:nvSpPr>
        <p:spPr bwMode="auto">
          <a:xfrm>
            <a:off x="9710738" y="4811713"/>
            <a:ext cx="1223962" cy="1368425"/>
          </a:xfrm>
          <a:prstGeom prst="flowChartProcess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07" tIns="45704" rIns="91407" bIns="45704" anchor="ctr"/>
          <a:lstStyle/>
          <a:p>
            <a:pPr defTabSz="1276350"/>
            <a:r>
              <a:rPr lang="en-AU" sz="2000"/>
              <a:t>Possible CMAS Games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0">
      <a:dk1>
        <a:srgbClr val="777777"/>
      </a:dk1>
      <a:lt1>
        <a:srgbClr val="FFFFFF"/>
      </a:lt1>
      <a:dk2>
        <a:srgbClr val="686B5D"/>
      </a:dk2>
      <a:lt2>
        <a:srgbClr val="D1D1CB"/>
      </a:lt2>
      <a:accent1>
        <a:srgbClr val="909082"/>
      </a:accent1>
      <a:accent2>
        <a:srgbClr val="809EA8"/>
      </a:accent2>
      <a:accent3>
        <a:srgbClr val="B9BAB6"/>
      </a:accent3>
      <a:accent4>
        <a:srgbClr val="DADADA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0000">
                <a:gamma/>
                <a:shade val="46275"/>
                <a:invGamma/>
              </a:srgbClr>
            </a:gs>
            <a:gs pos="100000">
              <a:srgbClr val="FF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F0000">
                <a:gamma/>
                <a:shade val="46275"/>
                <a:invGamma/>
              </a:srgbClr>
            </a:gs>
            <a:gs pos="100000">
              <a:srgbClr val="FF0000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2070</TotalTime>
  <Words>1447</Words>
  <Application>Microsoft Office PowerPoint</Application>
  <PresentationFormat>A3 Paper (297x420 mm)</PresentationFormat>
  <Paragraphs>453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Default Design</vt:lpstr>
      <vt:lpstr>CMAS Underwater Hockey Commission</vt:lpstr>
      <vt:lpstr>CMAS UWH Commission Development</vt:lpstr>
      <vt:lpstr>SWOT</vt:lpstr>
      <vt:lpstr>Underwater Hockey Goals Increase the number and competitiveness of Countries at Horizon 1  Increase participation in Underwater Hockey worldwide Underwater Hockey joining the World Games</vt:lpstr>
      <vt:lpstr>Strategic Outcomes</vt:lpstr>
      <vt:lpstr>Horizons Definitions</vt:lpstr>
      <vt:lpstr>Horizons</vt:lpstr>
      <vt:lpstr>Key Performance Areas</vt:lpstr>
      <vt:lpstr>Slide 9</vt:lpstr>
      <vt:lpstr>Slide 10</vt:lpstr>
      <vt:lpstr>Slide 11</vt:lpstr>
    </vt:vector>
  </TitlesOfParts>
  <Company>GHD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Tristan Reynard</dc:creator>
  <cp:lastModifiedBy>Proctor, Craig (CMAR, Hobart)</cp:lastModifiedBy>
  <cp:revision>36</cp:revision>
  <cp:lastPrinted>2011-04-28T09:44:38Z</cp:lastPrinted>
  <dcterms:created xsi:type="dcterms:W3CDTF">2009-11-08T19:03:59Z</dcterms:created>
  <dcterms:modified xsi:type="dcterms:W3CDTF">2011-07-31T16:37:31Z</dcterms:modified>
</cp:coreProperties>
</file>